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89" r:id="rId4"/>
    <p:sldId id="286" r:id="rId5"/>
    <p:sldId id="283" r:id="rId6"/>
    <p:sldId id="290" r:id="rId7"/>
    <p:sldId id="280" r:id="rId8"/>
    <p:sldId id="313" r:id="rId9"/>
    <p:sldId id="31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953" autoAdjust="0"/>
  </p:normalViewPr>
  <p:slideViewPr>
    <p:cSldViewPr snapToGrid="0">
      <p:cViewPr varScale="1">
        <p:scale>
          <a:sx n="64" d="100"/>
          <a:sy n="64" d="100"/>
        </p:scale>
        <p:origin x="78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266CF-0525-4897-9357-78F1E75BF98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7D02E-5EC7-4C36-8286-C956503E0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9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0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65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D02E-5EC7-4C36-8286-C956503E0C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71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B1224-C2EA-4682-B23A-A18E1A175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7BB9B-0A95-42B1-9AD6-D6DE1D711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02810-F5BB-4501-B1CF-D0744DFD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92D-9F7F-4F7E-9192-EA1B5B3C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BABFB-46B5-46D1-A860-26679603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5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310E3-9351-4C67-8BE8-CF7E33A5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345DA-507A-48B5-AAEE-24389269B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47C4A-306F-45D4-8359-DC43E0BE0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79F0-8F11-467B-9CDA-95DA4150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1A05D-2F14-432C-923A-9826819A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0AE71-B0A3-4839-91E8-03180D80F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9B0DD-0027-487D-BA06-64ACA88E3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73C19-352A-4726-AAB9-3029E56E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F45BB-D095-4B44-AC28-3408C93A8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564BD-04EE-45A9-8F5E-80E112ED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9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401E8-05B1-482B-8912-D8F3FECD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5EBCC-D999-4727-B7A9-79BB1BA7D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B547A-E498-43F7-9B94-40870BBD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A660-2265-427A-B5BD-5F089F78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0B7EE-5F55-4AB1-BD35-F34E90D4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1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17D6-1ACE-448D-A957-A018D5C3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753B9-602C-44BE-A8D5-37133350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4638-7832-42B3-9C0D-77109046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D73BC-A90E-4B3E-86E1-0C506AE2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B4881-6EF5-4EAF-9CB2-DA188B9D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2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65E7-D4D0-49D4-BF16-D8E61E13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438E4-90AC-45B5-92B7-5A446BAE3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11F68-A4B4-49EA-B544-A4CF8BC8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6BA65-5A9B-48E2-8656-F80F86F6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72245-795C-4166-AA0A-73900B5B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E8F51-A2F8-4AB4-BEA6-0253F8AD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A1F6-22D4-43DF-808D-EEEE36D1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67A70-EEDA-4B9D-9385-A4945C0CA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16CEA-E7D8-48E0-A7DD-54A3A0C4D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668859-4F43-4607-A345-85CB3168E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154131-246E-48C2-9E57-42FE6F8D5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9EEE7-7343-4A6B-BED3-8D247CB1E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D89CB-E58A-48B2-93DC-E99054748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676AE-4032-43D8-A560-9FDE1482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52DF5-6B62-4D08-A0F9-BFA97203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74B615-F4DB-4ED8-83D1-417E7880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78A51-48F9-4382-BA1E-A8863A0F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A51BE-47BE-4853-8D26-66F4911C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4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7527B-5408-4175-8E38-D7A86603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1DAE52-16E5-4E97-A91E-DE0618C4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D9C6F-0487-4094-872A-76A87CA9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6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C368-1225-4B22-AA9A-C10552027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8578-43E2-4B6A-8A39-8509779D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4A88C-0760-4621-8F12-D5A84714A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A1D62-35A2-4D72-9868-76F60997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8588F-93CE-4E68-8BC4-282AE860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3A34E-728D-4901-9BA2-9946BFA2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5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6C35-85F9-4CDE-B059-7B41896A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BAB5D-F8A6-4636-9B8F-FA3047FA3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6C0D4-E11A-488A-86A0-7CC9245DB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2FFF3-C930-4B4F-81C5-32E60D3F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DD48F-6419-49ED-8686-B3F823E21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D264F-BBCC-4FA6-8422-6486DDCCB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8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53286-575A-4502-BAF6-9F88B685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77FF8-DFA7-441D-A900-E731F0E88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B4409-F159-4DB7-A49B-506968647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B2617-4FD9-40D3-A017-17B9299D572B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F579F-A81A-4EDB-B78E-5790B79D3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7CBFA-A3B2-4FBB-A061-A00387E26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2130-CEA3-4B22-95BF-10D657C1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3" Type="http://schemas.openxmlformats.org/officeDocument/2006/relationships/image" Target="../media/image7.jpeg"/><Relationship Id="rId7" Type="http://schemas.openxmlformats.org/officeDocument/2006/relationships/image" Target="../media/image1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openxmlformats.org/officeDocument/2006/relationships/image" Target="../media/image15.png"/><Relationship Id="rId10" Type="http://schemas.microsoft.com/office/2007/relationships/hdphoto" Target="../media/hdphoto2.wdp"/><Relationship Id="rId4" Type="http://schemas.openxmlformats.org/officeDocument/2006/relationships/image" Target="../media/image10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hdphoto" Target="../media/hdphoto3.wdp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4.wdp"/><Relationship Id="rId7" Type="http://schemas.openxmlformats.org/officeDocument/2006/relationships/image" Target="../media/image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5.wdp"/><Relationship Id="rId10" Type="http://schemas.microsoft.com/office/2007/relationships/hdphoto" Target="../media/hdphoto2.wdp"/><Relationship Id="rId4" Type="http://schemas.openxmlformats.org/officeDocument/2006/relationships/image" Target="../media/image13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epmind.com/documents/119/agz_unformatted_natur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6A78-6907-4E14-B6DD-5E03563FB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Implementing with</a:t>
            </a:r>
            <a:br>
              <a:rPr lang="en-US" dirty="0"/>
            </a:br>
            <a:r>
              <a:rPr lang="en-US" dirty="0"/>
              <a:t>Machine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059A7-0F5D-47B1-AE75-2CA39BFE3F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102010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14A09B5D-B592-43F4-88FF-C102FE4E41F6}"/>
              </a:ext>
            </a:extLst>
          </p:cNvPr>
          <p:cNvSpPr/>
          <p:nvPr/>
        </p:nvSpPr>
        <p:spPr>
          <a:xfrm>
            <a:off x="4420256" y="1191025"/>
            <a:ext cx="3351487" cy="1549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52F3FD-C8BE-443D-BF37-4C36377CA4EE}"/>
              </a:ext>
            </a:extLst>
          </p:cNvPr>
          <p:cNvSpPr/>
          <p:nvPr/>
        </p:nvSpPr>
        <p:spPr>
          <a:xfrm>
            <a:off x="9028632" y="2212767"/>
            <a:ext cx="2019651" cy="2928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839DAA-114F-4B55-8060-A4E669C152EB}"/>
              </a:ext>
            </a:extLst>
          </p:cNvPr>
          <p:cNvSpPr/>
          <p:nvPr/>
        </p:nvSpPr>
        <p:spPr>
          <a:xfrm>
            <a:off x="1136603" y="2230070"/>
            <a:ext cx="2394019" cy="29113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654867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Summary: Components of an Implementation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047" y="2470553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1817426" y="2512368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1051493" y="2004209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8982083" y="1999820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15254" y="3015099"/>
            <a:ext cx="249546" cy="2495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100232-9885-4326-8719-5B919D45F996}"/>
              </a:ext>
            </a:extLst>
          </p:cNvPr>
          <p:cNvSpPr txBox="1"/>
          <p:nvPr/>
        </p:nvSpPr>
        <p:spPr>
          <a:xfrm>
            <a:off x="9145542" y="3616353"/>
            <a:ext cx="17858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Program State -&gt;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Execute Feature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Execute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Interpret Model Output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Control User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Update: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Models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Feature Code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B578962-1EFC-4D2E-A491-DA412FE5F8EF}"/>
              </a:ext>
            </a:extLst>
          </p:cNvPr>
          <p:cNvSpPr/>
          <p:nvPr/>
        </p:nvSpPr>
        <p:spPr>
          <a:xfrm>
            <a:off x="4420256" y="5591478"/>
            <a:ext cx="3351487" cy="10761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73EA4F-6184-40F4-8501-F9A00BC54972}"/>
              </a:ext>
            </a:extLst>
          </p:cNvPr>
          <p:cNvSpPr txBox="1"/>
          <p:nvPr/>
        </p:nvSpPr>
        <p:spPr>
          <a:xfrm>
            <a:off x="4335146" y="5314479"/>
            <a:ext cx="808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Telemetry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C490D7-A6A2-45ED-A1D5-F31BAA1B331A}"/>
              </a:ext>
            </a:extLst>
          </p:cNvPr>
          <p:cNvSpPr txBox="1"/>
          <p:nvPr/>
        </p:nvSpPr>
        <p:spPr>
          <a:xfrm>
            <a:off x="4335146" y="2938515"/>
            <a:ext cx="1797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Orchestration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65D5D1-F6BA-4C3A-A7CD-FDC557A6C2DD}"/>
              </a:ext>
            </a:extLst>
          </p:cNvPr>
          <p:cNvSpPr txBox="1"/>
          <p:nvPr/>
        </p:nvSpPr>
        <p:spPr>
          <a:xfrm>
            <a:off x="5812684" y="1432925"/>
            <a:ext cx="19590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 new intelligence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Control rollouts: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Keep in sync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Clients/services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Support online evaluation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193C3DC-424F-40DA-AF21-3325D96EDF7A}"/>
              </a:ext>
            </a:extLst>
          </p:cNvPr>
          <p:cNvSpPr txBox="1"/>
          <p:nvPr/>
        </p:nvSpPr>
        <p:spPr>
          <a:xfrm>
            <a:off x="1377538" y="3717026"/>
            <a:ext cx="17858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Telemetry -&gt;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Feature code in sync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Computation &amp;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All the training stuff…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A15C57-B924-4B48-B943-B3AB02901150}"/>
              </a:ext>
            </a:extLst>
          </p:cNvPr>
          <p:cNvSpPr txBox="1"/>
          <p:nvPr/>
        </p:nvSpPr>
        <p:spPr>
          <a:xfrm>
            <a:off x="5812684" y="5663053"/>
            <a:ext cx="20441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Verifying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Training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Selecting what to observe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Sampling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Summarizing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A12CC0C-8A18-4F8D-A823-55CD97881DA1}"/>
              </a:ext>
            </a:extLst>
          </p:cNvPr>
          <p:cNvSpPr/>
          <p:nvPr/>
        </p:nvSpPr>
        <p:spPr>
          <a:xfrm>
            <a:off x="4420256" y="3179419"/>
            <a:ext cx="3351487" cy="1798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1756DD2-5F96-4271-9535-EE9647CF6F19}"/>
              </a:ext>
            </a:extLst>
          </p:cNvPr>
          <p:cNvSpPr txBox="1"/>
          <p:nvPr/>
        </p:nvSpPr>
        <p:spPr>
          <a:xfrm>
            <a:off x="5827478" y="3486752"/>
            <a:ext cx="19590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Monitoring success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Inspect Interactions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Adapt as things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Deal with mistakes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Updating thresholds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Drive the racecar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9C25633-3009-4651-9B56-BBEB5DE4A4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 pencilSize="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862" y="5724216"/>
            <a:ext cx="821216" cy="87435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E1B0E68F-373E-4FB5-9059-0950C0848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encilGrayscale pencilSize="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18" y="3717026"/>
            <a:ext cx="1167357" cy="64132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7C0E4434-D45B-45CA-8357-B3D7333219FD}"/>
              </a:ext>
            </a:extLst>
          </p:cNvPr>
          <p:cNvSpPr txBox="1"/>
          <p:nvPr/>
        </p:nvSpPr>
        <p:spPr>
          <a:xfrm>
            <a:off x="4318589" y="958100"/>
            <a:ext cx="1777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pic>
        <p:nvPicPr>
          <p:cNvPr id="24" name="Picture 2" descr="Image result for icon gears">
            <a:extLst>
              <a:ext uri="{FF2B5EF4-FFF2-40B4-BE49-F238E27FC236}">
                <a16:creationId xmlns:a16="http://schemas.microsoft.com/office/drawing/2014/main" id="{6E3C6323-A287-48BB-A185-17E6ED745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151" y="1506730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7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3" grpId="0" animBg="1"/>
      <p:bldP spid="37" grpId="0"/>
      <p:bldP spid="10" grpId="0"/>
      <p:bldP spid="39" grpId="0" animBg="1"/>
      <p:bldP spid="40" grpId="0"/>
      <p:bldP spid="42" grpId="0"/>
      <p:bldP spid="45" grpId="0"/>
      <p:bldP spid="51" grpId="0"/>
      <p:bldP spid="52" grpId="0" animBg="1"/>
      <p:bldP spid="54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C1081-A0A9-4DEF-93BA-F85D4C366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60"/>
            <a:ext cx="10515600" cy="705583"/>
          </a:xfrm>
        </p:spPr>
        <p:txBody>
          <a:bodyPr/>
          <a:lstStyle/>
          <a:p>
            <a:r>
              <a:rPr lang="en-US" dirty="0"/>
              <a:t>Example of an Implementation: Laugh Finder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F9E34-6B3D-4B92-ADBD-30189319C37D}"/>
              </a:ext>
            </a:extLst>
          </p:cNvPr>
          <p:cNvSpPr/>
          <p:nvPr/>
        </p:nvSpPr>
        <p:spPr>
          <a:xfrm>
            <a:off x="605693" y="1604499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56C9EF1-E082-472A-BF98-9E818950AFB4}"/>
              </a:ext>
            </a:extLst>
          </p:cNvPr>
          <p:cNvSpPr/>
          <p:nvPr/>
        </p:nvSpPr>
        <p:spPr>
          <a:xfrm>
            <a:off x="739336" y="1731108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88323D-08A1-4370-BD5C-A9C16D18FC25}"/>
              </a:ext>
            </a:extLst>
          </p:cNvPr>
          <p:cNvSpPr txBox="1"/>
          <p:nvPr/>
        </p:nvSpPr>
        <p:spPr>
          <a:xfrm>
            <a:off x="3229319" y="1546442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5617202-A137-491B-B3C7-8E4375D59CC0}"/>
              </a:ext>
            </a:extLst>
          </p:cNvPr>
          <p:cNvSpPr/>
          <p:nvPr/>
        </p:nvSpPr>
        <p:spPr>
          <a:xfrm>
            <a:off x="711202" y="2151548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B75BBA-7D42-47B3-9FE8-CA3D70E57A91}"/>
              </a:ext>
            </a:extLst>
          </p:cNvPr>
          <p:cNvSpPr txBox="1"/>
          <p:nvPr/>
        </p:nvSpPr>
        <p:spPr>
          <a:xfrm>
            <a:off x="788937" y="3420210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5B8A2A-1B76-4C0D-99A1-C5A44064B58B}"/>
              </a:ext>
            </a:extLst>
          </p:cNvPr>
          <p:cNvSpPr/>
          <p:nvPr/>
        </p:nvSpPr>
        <p:spPr>
          <a:xfrm>
            <a:off x="788937" y="2375557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2F71BC-4D57-425A-A866-8BE609DF10C4}"/>
              </a:ext>
            </a:extLst>
          </p:cNvPr>
          <p:cNvSpPr/>
          <p:nvPr/>
        </p:nvSpPr>
        <p:spPr>
          <a:xfrm>
            <a:off x="788937" y="2758328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2ABC785-B6E8-4457-89AD-662DF53D0B00}"/>
              </a:ext>
            </a:extLst>
          </p:cNvPr>
          <p:cNvSpPr/>
          <p:nvPr/>
        </p:nvSpPr>
        <p:spPr>
          <a:xfrm>
            <a:off x="3377029" y="51219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B6D5435-8F41-46A9-B92A-48DCE586BCF0}"/>
              </a:ext>
            </a:extLst>
          </p:cNvPr>
          <p:cNvSpPr/>
          <p:nvPr/>
        </p:nvSpPr>
        <p:spPr>
          <a:xfrm rot="10800000">
            <a:off x="3384062" y="2272379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0156E5-64AC-4F46-A79C-47F4C5C2B219}"/>
              </a:ext>
            </a:extLst>
          </p:cNvPr>
          <p:cNvSpPr/>
          <p:nvPr/>
        </p:nvSpPr>
        <p:spPr>
          <a:xfrm>
            <a:off x="3398129" y="2410653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02F3B1E-61E2-4779-965D-145708EE5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83" y="2491262"/>
            <a:ext cx="810344" cy="83722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AE0C02D-B812-4EEF-BA67-CCB9449A31A0}"/>
              </a:ext>
            </a:extLst>
          </p:cNvPr>
          <p:cNvSpPr txBox="1"/>
          <p:nvPr/>
        </p:nvSpPr>
        <p:spPr>
          <a:xfrm>
            <a:off x="4236872" y="1317850"/>
            <a:ext cx="331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Indicates if the web page is funny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19EC09-6C07-421B-9D1D-9B3F9D7537A3}"/>
              </a:ext>
            </a:extLst>
          </p:cNvPr>
          <p:cNvSpPr/>
          <p:nvPr/>
        </p:nvSpPr>
        <p:spPr>
          <a:xfrm>
            <a:off x="5400430" y="1918601"/>
            <a:ext cx="1585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Browser Plugin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9F228A3-6AC8-436A-8BFD-7BF42EF4493A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3204281" y="1502516"/>
            <a:ext cx="1032591" cy="3345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funny icon">
            <a:extLst>
              <a:ext uri="{FF2B5EF4-FFF2-40B4-BE49-F238E27FC236}">
                <a16:creationId xmlns:a16="http://schemas.microsoft.com/office/drawing/2014/main" id="{F8B389D2-2C11-4405-8E98-720BEA726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673" y="1759242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5A70BA2-B2DB-44D6-9644-2B9E532A0DCF}"/>
              </a:ext>
            </a:extLst>
          </p:cNvPr>
          <p:cNvSpPr txBox="1"/>
          <p:nvPr/>
        </p:nvSpPr>
        <p:spPr>
          <a:xfrm>
            <a:off x="5456142" y="2291841"/>
            <a:ext cx="5917084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funnyWords</a:t>
            </a:r>
            <a:r>
              <a:rPr lang="en-US" dirty="0"/>
              <a:t> = [ ‘</a:t>
            </a:r>
            <a:r>
              <a:rPr lang="en-US" dirty="0" err="1"/>
              <a:t>enim</a:t>
            </a:r>
            <a:r>
              <a:rPr lang="en-US" dirty="0"/>
              <a:t>’, …, ‘</a:t>
            </a:r>
            <a:r>
              <a:rPr lang="en-US" dirty="0" err="1"/>
              <a:t>fugiat</a:t>
            </a:r>
            <a:r>
              <a:rPr lang="en-US" dirty="0"/>
              <a:t>’, … ]</a:t>
            </a:r>
          </a:p>
          <a:p>
            <a:endParaRPr lang="en-US" dirty="0"/>
          </a:p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GetPageContext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isFunny</a:t>
            </a:r>
            <a:r>
              <a:rPr lang="en-US" dirty="0"/>
              <a:t> = false</a:t>
            </a:r>
          </a:p>
          <a:p>
            <a:pPr lvl="1"/>
            <a:r>
              <a:rPr lang="en-US" dirty="0"/>
              <a:t>for word in </a:t>
            </a:r>
            <a:r>
              <a:rPr lang="en-US" dirty="0" err="1"/>
              <a:t>page.words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if( word in </a:t>
            </a:r>
            <a:r>
              <a:rPr lang="en-US" dirty="0" err="1"/>
              <a:t>funnyWords</a:t>
            </a:r>
            <a:r>
              <a:rPr lang="en-US" dirty="0"/>
              <a:t> ):</a:t>
            </a:r>
          </a:p>
          <a:p>
            <a:pPr lvl="3"/>
            <a:r>
              <a:rPr lang="en-US" dirty="0" err="1"/>
              <a:t>isFunny</a:t>
            </a:r>
            <a:r>
              <a:rPr lang="en-US" dirty="0"/>
              <a:t> = true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UpdateUserExperience</a:t>
            </a:r>
            <a:r>
              <a:rPr lang="en-US" dirty="0"/>
              <a:t>( </a:t>
            </a:r>
            <a:r>
              <a:rPr lang="en-US" dirty="0" err="1"/>
              <a:t>isFunny</a:t>
            </a:r>
            <a:r>
              <a:rPr lang="en-US" dirty="0"/>
              <a:t>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0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C1081-A0A9-4DEF-93BA-F85D4C366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60"/>
            <a:ext cx="10515600" cy="705583"/>
          </a:xfrm>
        </p:spPr>
        <p:txBody>
          <a:bodyPr/>
          <a:lstStyle/>
          <a:p>
            <a:r>
              <a:rPr lang="en-US" dirty="0"/>
              <a:t>Basic Machine Learning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F9E34-6B3D-4B92-ADBD-30189319C37D}"/>
              </a:ext>
            </a:extLst>
          </p:cNvPr>
          <p:cNvSpPr/>
          <p:nvPr/>
        </p:nvSpPr>
        <p:spPr>
          <a:xfrm>
            <a:off x="605896" y="1604501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56C9EF1-E082-472A-BF98-9E818950AFB4}"/>
              </a:ext>
            </a:extLst>
          </p:cNvPr>
          <p:cNvSpPr/>
          <p:nvPr/>
        </p:nvSpPr>
        <p:spPr>
          <a:xfrm>
            <a:off x="739539" y="1731110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88323D-08A1-4370-BD5C-A9C16D18FC25}"/>
              </a:ext>
            </a:extLst>
          </p:cNvPr>
          <p:cNvSpPr txBox="1"/>
          <p:nvPr/>
        </p:nvSpPr>
        <p:spPr>
          <a:xfrm>
            <a:off x="3229522" y="1546444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5617202-A137-491B-B3C7-8E4375D59CC0}"/>
              </a:ext>
            </a:extLst>
          </p:cNvPr>
          <p:cNvSpPr/>
          <p:nvPr/>
        </p:nvSpPr>
        <p:spPr>
          <a:xfrm>
            <a:off x="711405" y="2151550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B75BBA-7D42-47B3-9FE8-CA3D70E57A91}"/>
              </a:ext>
            </a:extLst>
          </p:cNvPr>
          <p:cNvSpPr txBox="1"/>
          <p:nvPr/>
        </p:nvSpPr>
        <p:spPr>
          <a:xfrm>
            <a:off x="789140" y="3420212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5B8A2A-1B76-4C0D-99A1-C5A44064B58B}"/>
              </a:ext>
            </a:extLst>
          </p:cNvPr>
          <p:cNvSpPr/>
          <p:nvPr/>
        </p:nvSpPr>
        <p:spPr>
          <a:xfrm>
            <a:off x="789140" y="2375559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2F71BC-4D57-425A-A866-8BE609DF10C4}"/>
              </a:ext>
            </a:extLst>
          </p:cNvPr>
          <p:cNvSpPr/>
          <p:nvPr/>
        </p:nvSpPr>
        <p:spPr>
          <a:xfrm>
            <a:off x="789140" y="2758330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2ABC785-B6E8-4457-89AD-662DF53D0B00}"/>
              </a:ext>
            </a:extLst>
          </p:cNvPr>
          <p:cNvSpPr/>
          <p:nvPr/>
        </p:nvSpPr>
        <p:spPr>
          <a:xfrm>
            <a:off x="3377232" y="5121983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B6D5435-8F41-46A9-B92A-48DCE586BCF0}"/>
              </a:ext>
            </a:extLst>
          </p:cNvPr>
          <p:cNvSpPr/>
          <p:nvPr/>
        </p:nvSpPr>
        <p:spPr>
          <a:xfrm rot="10800000">
            <a:off x="3384265" y="22723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0156E5-64AC-4F46-A79C-47F4C5C2B219}"/>
              </a:ext>
            </a:extLst>
          </p:cNvPr>
          <p:cNvSpPr/>
          <p:nvPr/>
        </p:nvSpPr>
        <p:spPr>
          <a:xfrm>
            <a:off x="3398332" y="2410655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02F3B1E-61E2-4779-965D-145708EE5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86" y="2491264"/>
            <a:ext cx="810344" cy="837227"/>
          </a:xfrm>
          <a:prstGeom prst="rect">
            <a:avLst/>
          </a:prstGeom>
        </p:spPr>
      </p:pic>
      <p:pic>
        <p:nvPicPr>
          <p:cNvPr id="1026" name="Picture 2" descr="Image result for funny icon">
            <a:extLst>
              <a:ext uri="{FF2B5EF4-FFF2-40B4-BE49-F238E27FC236}">
                <a16:creationId xmlns:a16="http://schemas.microsoft.com/office/drawing/2014/main" id="{F8B389D2-2C11-4405-8E98-720BEA726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76" y="1759244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7CD07EC-CA2B-4E40-B3CD-26B0759CD9DA}"/>
                  </a:ext>
                </a:extLst>
              </p:cNvPr>
              <p:cNvSpPr txBox="1"/>
              <p:nvPr/>
            </p:nvSpPr>
            <p:spPr>
              <a:xfrm>
                <a:off x="4579815" y="1862407"/>
                <a:ext cx="5917084" cy="36933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model</a:t>
                </a:r>
                <a:r>
                  <a:rPr lang="en-US" dirty="0" err="1"/>
                  <a:t>.load</a:t>
                </a:r>
                <a:r>
                  <a:rPr lang="en-US" dirty="0"/>
                  <a:t>(&lt;</a:t>
                </a:r>
                <a:r>
                  <a:rPr lang="en-US" dirty="0" err="1"/>
                  <a:t>dataFile</a:t>
                </a:r>
                <a:r>
                  <a:rPr lang="en-US" dirty="0"/>
                  <a:t>&gt;)</a:t>
                </a:r>
              </a:p>
              <a:p>
                <a:endParaRPr lang="en-US" dirty="0"/>
              </a:p>
              <a:p>
                <a:r>
                  <a:rPr lang="en-US" dirty="0"/>
                  <a:t>every time a page loads:</a:t>
                </a:r>
              </a:p>
              <a:p>
                <a:pPr lvl="1"/>
                <a:r>
                  <a:rPr lang="en-US" dirty="0"/>
                  <a:t>page = </a:t>
                </a:r>
                <a:r>
                  <a:rPr lang="en-US" dirty="0" err="1"/>
                  <a:t>GetAppContext</a:t>
                </a:r>
                <a:r>
                  <a:rPr lang="en-US" dirty="0"/>
                  <a:t>()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x = </a:t>
                </a:r>
                <a:r>
                  <a:rPr lang="en-US" dirty="0" err="1"/>
                  <a:t>Featurize</a:t>
                </a:r>
                <a:r>
                  <a:rPr lang="en-US" dirty="0"/>
                  <a:t>(</a:t>
                </a:r>
                <a:r>
                  <a:rPr lang="en-US" dirty="0" err="1"/>
                  <a:t>model.words</a:t>
                </a:r>
                <a:r>
                  <a:rPr lang="en-US" dirty="0"/>
                  <a:t>, </a:t>
                </a:r>
                <a:r>
                  <a:rPr lang="en-US" dirty="0" err="1"/>
                  <a:t>page.words</a:t>
                </a:r>
                <a:r>
                  <a:rPr lang="en-US" dirty="0"/>
                  <a:t>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y = </a:t>
                </a:r>
                <a:r>
                  <a:rPr lang="en-US" dirty="0" err="1"/>
                  <a:t>model.predict</a:t>
                </a:r>
                <a:r>
                  <a:rPr lang="en-US" dirty="0"/>
                  <a:t>( [ x ] 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isFunny</a:t>
                </a:r>
                <a:r>
                  <a:rPr lang="en-US" dirty="0"/>
                  <a:t> = y[0] 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model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UpdateUserExperience</a:t>
                </a:r>
                <a:r>
                  <a:rPr lang="en-US" dirty="0"/>
                  <a:t>( </a:t>
                </a:r>
                <a:r>
                  <a:rPr lang="en-US" dirty="0" err="1"/>
                  <a:t>isFunny</a:t>
                </a:r>
                <a:r>
                  <a:rPr lang="en-US" dirty="0"/>
                  <a:t> 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7CD07EC-CA2B-4E40-B3CD-26B0759CD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815" y="1862407"/>
                <a:ext cx="5917084" cy="3693319"/>
              </a:xfrm>
              <a:prstGeom prst="rect">
                <a:avLst/>
              </a:prstGeom>
              <a:blipFill>
                <a:blip r:embed="rId5"/>
                <a:stretch>
                  <a:fillRect l="-719" t="-8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0C267E-4D27-48C6-9873-C31A22817345}"/>
                  </a:ext>
                </a:extLst>
              </p:cNvPr>
              <p:cNvSpPr txBox="1"/>
              <p:nvPr/>
            </p:nvSpPr>
            <p:spPr>
              <a:xfrm>
                <a:off x="8325502" y="765164"/>
                <a:ext cx="2171397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Example File Format</a:t>
                </a:r>
                <a:r>
                  <a:rPr lang="en-US" sz="1100" dirty="0"/>
                  <a:t>: &lt;</a:t>
                </a:r>
                <a14:m>
                  <m:oMath xmlns:m="http://schemas.openxmlformats.org/officeDocument/2006/math">
                    <m:r>
                      <a:rPr lang="en-US" sz="11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100" dirty="0"/>
                  <a:t>&gt;, &lt;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100" dirty="0"/>
                  <a:t>&gt;,</a:t>
                </a:r>
              </a:p>
              <a:p>
                <a:pPr lvl="2"/>
                <a:r>
                  <a:rPr lang="en-US" sz="1100" dirty="0"/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𝑜𝑟𝑑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dirty="0"/>
                  <a:t>&gt;, 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dirty="0"/>
                  <a:t>&gt;, </a:t>
                </a:r>
              </a:p>
              <a:p>
                <a:pPr lvl="2"/>
                <a:r>
                  <a:rPr lang="en-US" sz="1100" dirty="0"/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𝑤𝑜𝑟𝑑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100" dirty="0"/>
                  <a:t>&gt;,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100" dirty="0"/>
                  <a:t>&gt;,</a:t>
                </a:r>
              </a:p>
              <a:p>
                <a:pPr lvl="2"/>
                <a:r>
                  <a:rPr lang="en-US" sz="1100" dirty="0"/>
                  <a:t> …,</a:t>
                </a:r>
              </a:p>
              <a:p>
                <a:pPr lvl="2"/>
                <a:r>
                  <a:rPr lang="en-US" sz="1100" dirty="0"/>
                  <a:t>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𝑜𝑟𝑑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100" dirty="0"/>
                  <a:t>&gt;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100" dirty="0"/>
                  <a:t>&gt;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0C267E-4D27-48C6-9873-C31A22817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502" y="765164"/>
                <a:ext cx="2171397" cy="938719"/>
              </a:xfrm>
              <a:prstGeom prst="rect">
                <a:avLst/>
              </a:prstGeom>
              <a:blipFill>
                <a:blip r:embed="rId6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E1FCD81-5F47-41D8-9DDF-164231CE0A29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6885354" y="1234524"/>
            <a:ext cx="1440148" cy="7490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2C0D68-9622-4037-8CBA-DE4F84074845}"/>
              </a:ext>
            </a:extLst>
          </p:cNvPr>
          <p:cNvSpPr txBox="1"/>
          <p:nvPr/>
        </p:nvSpPr>
        <p:spPr>
          <a:xfrm>
            <a:off x="8423613" y="2532383"/>
            <a:ext cx="21713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Construct feature vector in correct order by testing for presence of selected words…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9F25A8-4BFE-4041-B299-33DDA2166FCF}"/>
              </a:ext>
            </a:extLst>
          </p:cNvPr>
          <p:cNvCxnSpPr>
            <a:cxnSpLocks/>
            <a:endCxn id="27" idx="1"/>
          </p:cNvCxnSpPr>
          <p:nvPr/>
        </p:nvCxnSpPr>
        <p:spPr>
          <a:xfrm flipV="1">
            <a:off x="7432431" y="2832465"/>
            <a:ext cx="991182" cy="4481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A8B7FF-A4E7-4D0B-BA53-D047A0A2E052}"/>
              </a:ext>
            </a:extLst>
          </p:cNvPr>
          <p:cNvSpPr txBox="1"/>
          <p:nvPr/>
        </p:nvSpPr>
        <p:spPr>
          <a:xfrm>
            <a:off x="8228228" y="3739828"/>
            <a:ext cx="2171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Call into inference engine to apply the model to the feature vector…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0FE48EC-A3DB-4EC0-8DAF-20FB21FC5BAA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432431" y="3955272"/>
            <a:ext cx="795797" cy="93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B348074-B12F-4049-8500-7A28EE51AD4D}"/>
              </a:ext>
            </a:extLst>
          </p:cNvPr>
          <p:cNvSpPr txBox="1"/>
          <p:nvPr/>
        </p:nvSpPr>
        <p:spPr>
          <a:xfrm>
            <a:off x="8325502" y="4609386"/>
            <a:ext cx="2171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Apply tuned threshold to achieve desired (stable) operating point…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C837739-F853-41D8-BC15-75752BC5936D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7432431" y="4609386"/>
            <a:ext cx="893071" cy="2154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0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DB1A-312A-4E61-A5A3-F16656E9E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0"/>
            <a:ext cx="10515600" cy="720236"/>
          </a:xfrm>
        </p:spPr>
        <p:txBody>
          <a:bodyPr>
            <a:normAutofit/>
          </a:bodyPr>
          <a:lstStyle/>
          <a:p>
            <a:r>
              <a:rPr lang="en-US" dirty="0"/>
              <a:t>‘Run Time’ vs ‘Creation Time’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66E43-BCFB-4968-9AB8-6BE789B017FB}"/>
              </a:ext>
            </a:extLst>
          </p:cNvPr>
          <p:cNvSpPr txBox="1"/>
          <p:nvPr/>
        </p:nvSpPr>
        <p:spPr>
          <a:xfrm>
            <a:off x="6749880" y="1055989"/>
            <a:ext cx="30156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Intelligence Creation Environment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591AE-9D0B-4CDA-9C86-C7855FD253B8}"/>
              </a:ext>
            </a:extLst>
          </p:cNvPr>
          <p:cNvSpPr txBox="1"/>
          <p:nvPr/>
        </p:nvSpPr>
        <p:spPr>
          <a:xfrm>
            <a:off x="426939" y="1092481"/>
            <a:ext cx="1757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Model in Run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CCFD9A-9DC0-4746-902B-468795FADDA3}"/>
                  </a:ext>
                </a:extLst>
              </p:cNvPr>
              <p:cNvSpPr txBox="1"/>
              <p:nvPr/>
            </p:nvSpPr>
            <p:spPr>
              <a:xfrm>
                <a:off x="514267" y="1385669"/>
                <a:ext cx="4425056" cy="36933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model</a:t>
                </a:r>
                <a:r>
                  <a:rPr lang="en-US" dirty="0" err="1"/>
                  <a:t>.load</a:t>
                </a:r>
                <a:r>
                  <a:rPr lang="en-US" dirty="0"/>
                  <a:t>(&lt;</a:t>
                </a:r>
                <a:r>
                  <a:rPr lang="en-US" dirty="0" err="1"/>
                  <a:t>dataFile</a:t>
                </a:r>
                <a:r>
                  <a:rPr lang="en-US" dirty="0"/>
                  <a:t>&gt;)</a:t>
                </a:r>
              </a:p>
              <a:p>
                <a:endParaRPr lang="en-US" dirty="0"/>
              </a:p>
              <a:p>
                <a:r>
                  <a:rPr lang="en-US" dirty="0"/>
                  <a:t>every time a page loads:</a:t>
                </a:r>
              </a:p>
              <a:p>
                <a:pPr lvl="1"/>
                <a:r>
                  <a:rPr lang="en-US" dirty="0"/>
                  <a:t>page = </a:t>
                </a:r>
                <a:r>
                  <a:rPr lang="en-US" dirty="0" err="1"/>
                  <a:t>GetAppContext</a:t>
                </a:r>
                <a:r>
                  <a:rPr lang="en-US" dirty="0"/>
                  <a:t>()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x = </a:t>
                </a:r>
                <a:r>
                  <a:rPr lang="en-US" dirty="0" err="1"/>
                  <a:t>Featurize</a:t>
                </a:r>
                <a:r>
                  <a:rPr lang="en-US" dirty="0"/>
                  <a:t>(</a:t>
                </a:r>
                <a:r>
                  <a:rPr lang="en-US" dirty="0" err="1"/>
                  <a:t>model.words</a:t>
                </a:r>
                <a:r>
                  <a:rPr lang="en-US" dirty="0"/>
                  <a:t>, </a:t>
                </a:r>
                <a:r>
                  <a:rPr lang="en-US" dirty="0" err="1"/>
                  <a:t>page.words</a:t>
                </a:r>
                <a:r>
                  <a:rPr lang="en-US" dirty="0"/>
                  <a:t>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y = </a:t>
                </a:r>
                <a:r>
                  <a:rPr lang="en-US" dirty="0" err="1"/>
                  <a:t>model.predict</a:t>
                </a:r>
                <a:r>
                  <a:rPr lang="en-US" dirty="0"/>
                  <a:t>( [ x ] 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isFunny</a:t>
                </a:r>
                <a:r>
                  <a:rPr lang="en-US" dirty="0"/>
                  <a:t> = y[0] 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err="1"/>
                  <a:t>UpdateUserExperience</a:t>
                </a:r>
                <a:r>
                  <a:rPr lang="en-US" dirty="0"/>
                  <a:t>( </a:t>
                </a:r>
                <a:r>
                  <a:rPr lang="en-US" dirty="0" err="1"/>
                  <a:t>isFunny</a:t>
                </a:r>
                <a:r>
                  <a:rPr lang="en-US" dirty="0"/>
                  <a:t> 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CCFD9A-9DC0-4746-902B-468795FA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67" y="1385669"/>
                <a:ext cx="4425056" cy="3693319"/>
              </a:xfrm>
              <a:prstGeom prst="rect">
                <a:avLst/>
              </a:prstGeom>
              <a:blipFill>
                <a:blip r:embed="rId2"/>
                <a:stretch>
                  <a:fillRect l="-962" t="-65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3BF0BA-5B2F-42E9-A3F9-BB72FA79BADF}"/>
                  </a:ext>
                </a:extLst>
              </p:cNvPr>
              <p:cNvSpPr txBox="1"/>
              <p:nvPr/>
            </p:nvSpPr>
            <p:spPr>
              <a:xfrm>
                <a:off x="6749880" y="1385668"/>
                <a:ext cx="4927853" cy="501675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for every </a:t>
                </a:r>
                <a:r>
                  <a:rPr lang="en-US" sz="1600" dirty="0" err="1"/>
                  <a:t>pageID</a:t>
                </a:r>
                <a:r>
                  <a:rPr lang="en-US" sz="1600" dirty="0"/>
                  <a:t> in </a:t>
                </a:r>
                <a:r>
                  <a:rPr lang="en-US" sz="1600" dirty="0" err="1"/>
                  <a:t>trainingSet</a:t>
                </a:r>
                <a:r>
                  <a:rPr lang="en-US" sz="1600" dirty="0"/>
                  <a:t>:</a:t>
                </a:r>
              </a:p>
              <a:p>
                <a:pPr lvl="1"/>
                <a:r>
                  <a:rPr lang="en-US" sz="1600" dirty="0"/>
                  <a:t>( page, label ) = </a:t>
                </a:r>
                <a:r>
                  <a:rPr lang="en-US" sz="1600" dirty="0" err="1"/>
                  <a:t>LoadPageFromLog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pageID</a:t>
                </a:r>
                <a:r>
                  <a:rPr lang="en-US" sz="1600" dirty="0"/>
                  <a:t> )</a:t>
                </a:r>
              </a:p>
              <a:p>
                <a:pPr lvl="1"/>
                <a:r>
                  <a:rPr lang="en-US" sz="1600" dirty="0" err="1"/>
                  <a:t>pages.append</a:t>
                </a:r>
                <a:r>
                  <a:rPr lang="en-US" sz="1600" dirty="0"/>
                  <a:t>( page ); </a:t>
                </a:r>
                <a:r>
                  <a:rPr lang="en-US" sz="1600" dirty="0" err="1"/>
                  <a:t>Y.append</a:t>
                </a:r>
                <a:r>
                  <a:rPr lang="en-US" sz="1600" dirty="0"/>
                  <a:t>( label )</a:t>
                </a:r>
              </a:p>
              <a:p>
                <a:pPr lvl="1"/>
                <a:endParaRPr lang="en-US" sz="1600" dirty="0"/>
              </a:p>
              <a:p>
                <a:r>
                  <a:rPr lang="en-US" sz="1600" dirty="0"/>
                  <a:t>(</a:t>
                </a:r>
                <a:r>
                  <a:rPr lang="en-US" sz="1600" dirty="0" err="1"/>
                  <a:t>xTrainRaw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yTrain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xValidateRaw</a:t>
                </a:r>
                <a:r>
                  <a:rPr lang="en-US" sz="1600" dirty="0"/>
                  <a:t>…) = </a:t>
                </a:r>
                <a:r>
                  <a:rPr lang="en-US" sz="1600" dirty="0" err="1"/>
                  <a:t>SplitData</a:t>
                </a:r>
                <a:r>
                  <a:rPr lang="en-US" sz="1600" dirty="0"/>
                  <a:t>(</a:t>
                </a:r>
                <a:r>
                  <a:rPr lang="en-US" sz="1600" dirty="0" err="1"/>
                  <a:t>pages,Y</a:t>
                </a:r>
                <a:r>
                  <a:rPr lang="en-US" sz="1600" dirty="0"/>
                  <a:t>)</a:t>
                </a:r>
              </a:p>
              <a:p>
                <a:endParaRPr lang="en-US" sz="1600" dirty="0"/>
              </a:p>
              <a:p>
                <a:r>
                  <a:rPr lang="en-US" sz="1600" dirty="0" err="1"/>
                  <a:t>selectedFeatures</a:t>
                </a:r>
                <a:r>
                  <a:rPr lang="en-US" sz="1600" dirty="0"/>
                  <a:t> = </a:t>
                </a:r>
                <a:r>
                  <a:rPr lang="en-US" sz="1600" dirty="0" err="1"/>
                  <a:t>FeatureSelect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xTrainRaw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yTrain</a:t>
                </a:r>
                <a:r>
                  <a:rPr lang="en-US" sz="1600" dirty="0"/>
                  <a:t> 					&lt;params&gt; )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for </a:t>
                </a:r>
                <a:r>
                  <a:rPr lang="en-US" sz="1600" dirty="0" err="1"/>
                  <a:t>xRaw</a:t>
                </a:r>
                <a:r>
                  <a:rPr lang="en-US" sz="1600" dirty="0"/>
                  <a:t> in </a:t>
                </a:r>
                <a:r>
                  <a:rPr lang="en-US" sz="1600" dirty="0" err="1"/>
                  <a:t>xTrainRaw</a:t>
                </a:r>
                <a:r>
                  <a:rPr lang="en-US" sz="1600" dirty="0"/>
                  <a:t>:</a:t>
                </a:r>
              </a:p>
              <a:p>
                <a:pPr lvl="1"/>
                <a:r>
                  <a:rPr lang="en-US" sz="1600" dirty="0"/>
                  <a:t>x = </a:t>
                </a:r>
                <a:r>
                  <a:rPr lang="en-US" sz="1600" dirty="0" err="1"/>
                  <a:t>Featurize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selectedFeatures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xRaw.words</a:t>
                </a:r>
                <a:r>
                  <a:rPr lang="en-US" sz="1600" dirty="0"/>
                  <a:t> )</a:t>
                </a:r>
              </a:p>
              <a:p>
                <a:pPr lvl="1"/>
                <a:r>
                  <a:rPr lang="en-US" sz="1600" dirty="0" err="1"/>
                  <a:t>xTrain.append</a:t>
                </a:r>
                <a:r>
                  <a:rPr lang="en-US" sz="1600" dirty="0"/>
                  <a:t>( x )</a:t>
                </a:r>
              </a:p>
              <a:p>
                <a:pPr lvl="1"/>
                <a:endParaRPr lang="en-US" sz="1600" dirty="0"/>
              </a:p>
              <a:p>
                <a:r>
                  <a:rPr lang="en-US" sz="1600" dirty="0"/>
                  <a:t>model = train( &lt;more params&gt;, </a:t>
                </a:r>
                <a:r>
                  <a:rPr lang="en-US" sz="1600" dirty="0" err="1"/>
                  <a:t>xTrain</a:t>
                </a:r>
                <a:r>
                  <a:rPr lang="en-US" sz="1600" dirty="0"/>
                  <a:t> , </a:t>
                </a:r>
                <a:r>
                  <a:rPr lang="en-US" sz="1600" dirty="0" err="1"/>
                  <a:t>yTrain</a:t>
                </a:r>
                <a:r>
                  <a:rPr lang="en-US" sz="1600" dirty="0"/>
                  <a:t> )</a:t>
                </a:r>
              </a:p>
              <a:p>
                <a:endParaRPr lang="en-US" sz="1600" dirty="0"/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/>
                  <a:t> = </a:t>
                </a:r>
                <a:r>
                  <a:rPr lang="en-US" sz="1600" dirty="0" err="1"/>
                  <a:t>FindThreshold</a:t>
                </a:r>
                <a:r>
                  <a:rPr lang="en-US" sz="1600" dirty="0"/>
                  <a:t>( </a:t>
                </a:r>
                <a:r>
                  <a:rPr lang="en-US" sz="1600" dirty="0" err="1"/>
                  <a:t>thresholdSet</a:t>
                </a:r>
                <a:r>
                  <a:rPr lang="en-US" sz="1600" dirty="0"/>
                  <a:t> )</a:t>
                </a:r>
              </a:p>
              <a:p>
                <a:endParaRPr lang="en-US" sz="1600" dirty="0"/>
              </a:p>
              <a:p>
                <a:r>
                  <a:rPr lang="en-US" sz="1600" dirty="0" err="1"/>
                  <a:t>model.save</a:t>
                </a:r>
                <a:r>
                  <a:rPr lang="en-US" sz="1600" dirty="0"/>
                  <a:t>(</a:t>
                </a:r>
                <a:r>
                  <a:rPr lang="en-US" sz="1600" dirty="0" err="1"/>
                  <a:t>selectedFeatures</a:t>
                </a:r>
                <a:r>
                  <a:rPr lang="en-US" sz="1600" dirty="0"/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/>
                  <a:t>, model)</a:t>
                </a:r>
              </a:p>
              <a:p>
                <a:r>
                  <a:rPr lang="en-US" sz="1600" dirty="0"/>
                  <a:t> </a:t>
                </a:r>
              </a:p>
              <a:p>
                <a:r>
                  <a:rPr lang="en-US" sz="1600" dirty="0"/>
                  <a:t># Deploy it…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3BF0BA-5B2F-42E9-A3F9-BB72FA79B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880" y="1385668"/>
                <a:ext cx="4927853" cy="5016758"/>
              </a:xfrm>
              <a:prstGeom prst="rect">
                <a:avLst/>
              </a:prstGeom>
              <a:blipFill>
                <a:blip r:embed="rId3"/>
                <a:stretch>
                  <a:fillRect l="-493" t="-242" b="-4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FFE70F2-4A3B-4508-BC21-1A14967D967F}"/>
              </a:ext>
            </a:extLst>
          </p:cNvPr>
          <p:cNvSpPr txBox="1"/>
          <p:nvPr/>
        </p:nvSpPr>
        <p:spPr>
          <a:xfrm>
            <a:off x="5073413" y="1933655"/>
            <a:ext cx="1547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Must be in sync!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583D99-FF2F-498F-9937-090EEB9145EF}"/>
              </a:ext>
            </a:extLst>
          </p:cNvPr>
          <p:cNvCxnSpPr>
            <a:cxnSpLocks/>
          </p:cNvCxnSpPr>
          <p:nvPr/>
        </p:nvCxnSpPr>
        <p:spPr>
          <a:xfrm flipV="1">
            <a:off x="3188677" y="1917179"/>
            <a:ext cx="5319854" cy="3737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1BA60A1-0E7B-4157-870C-968A62341ED1}"/>
              </a:ext>
            </a:extLst>
          </p:cNvPr>
          <p:cNvSpPr txBox="1"/>
          <p:nvPr/>
        </p:nvSpPr>
        <p:spPr>
          <a:xfrm>
            <a:off x="5068187" y="3482181"/>
            <a:ext cx="1723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Must be in sync!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761F396-2E81-432E-85E2-B93AB95755D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2219569" y="3092061"/>
            <a:ext cx="5330518" cy="8938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C3EBD51-FA8C-466B-B161-FB390F9D4FDD}"/>
              </a:ext>
            </a:extLst>
          </p:cNvPr>
          <p:cNvSpPr/>
          <p:nvPr/>
        </p:nvSpPr>
        <p:spPr>
          <a:xfrm>
            <a:off x="1704287" y="2290904"/>
            <a:ext cx="1484390" cy="2785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19B9ED-5576-447F-A9C3-6E24D26828E4}"/>
              </a:ext>
            </a:extLst>
          </p:cNvPr>
          <p:cNvSpPr/>
          <p:nvPr/>
        </p:nvSpPr>
        <p:spPr>
          <a:xfrm>
            <a:off x="8508531" y="1703464"/>
            <a:ext cx="1698695" cy="23677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BE5841F-693C-438C-B8B4-CB3D6955244D}"/>
              </a:ext>
            </a:extLst>
          </p:cNvPr>
          <p:cNvSpPr/>
          <p:nvPr/>
        </p:nvSpPr>
        <p:spPr>
          <a:xfrm>
            <a:off x="1352328" y="2813540"/>
            <a:ext cx="867241" cy="2785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31A8708-E132-4D0B-8ED5-FCF9D58FFABF}"/>
              </a:ext>
            </a:extLst>
          </p:cNvPr>
          <p:cNvSpPr/>
          <p:nvPr/>
        </p:nvSpPr>
        <p:spPr>
          <a:xfrm>
            <a:off x="7550087" y="3846641"/>
            <a:ext cx="882713" cy="2785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7BC06CB-1837-440A-8943-404961C9D13E}"/>
              </a:ext>
            </a:extLst>
          </p:cNvPr>
          <p:cNvSpPr txBox="1"/>
          <p:nvPr/>
        </p:nvSpPr>
        <p:spPr>
          <a:xfrm>
            <a:off x="10687431" y="667210"/>
            <a:ext cx="1547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Param sweep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0D20CE0-2F0D-416A-9CBF-E1178994D610}"/>
              </a:ext>
            </a:extLst>
          </p:cNvPr>
          <p:cNvCxnSpPr>
            <a:cxnSpLocks/>
          </p:cNvCxnSpPr>
          <p:nvPr/>
        </p:nvCxnSpPr>
        <p:spPr>
          <a:xfrm flipH="1">
            <a:off x="11182941" y="1028320"/>
            <a:ext cx="196828" cy="20637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8CB2B2F-50BD-459F-BEA5-9449FDEE251A}"/>
              </a:ext>
            </a:extLst>
          </p:cNvPr>
          <p:cNvSpPr txBox="1"/>
          <p:nvPr/>
        </p:nvSpPr>
        <p:spPr>
          <a:xfrm>
            <a:off x="5073413" y="5195874"/>
            <a:ext cx="1547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More param sweeps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D473B84-55A6-4655-A09E-63EE1A5A1C60}"/>
              </a:ext>
            </a:extLst>
          </p:cNvPr>
          <p:cNvCxnSpPr>
            <a:cxnSpLocks/>
          </p:cNvCxnSpPr>
          <p:nvPr/>
        </p:nvCxnSpPr>
        <p:spPr>
          <a:xfrm flipH="1">
            <a:off x="6201177" y="4811549"/>
            <a:ext cx="2031947" cy="5235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D5C308F-2DE6-4883-8585-FA5444C1E771}"/>
              </a:ext>
            </a:extLst>
          </p:cNvPr>
          <p:cNvSpPr txBox="1"/>
          <p:nvPr/>
        </p:nvSpPr>
        <p:spPr>
          <a:xfrm>
            <a:off x="10503877" y="4933956"/>
            <a:ext cx="1086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Validation Set Stuff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E4363F7-47A5-4A89-892F-DACBD7B677A9}"/>
              </a:ext>
            </a:extLst>
          </p:cNvPr>
          <p:cNvCxnSpPr>
            <a:cxnSpLocks/>
          </p:cNvCxnSpPr>
          <p:nvPr/>
        </p:nvCxnSpPr>
        <p:spPr>
          <a:xfrm flipH="1" flipV="1">
            <a:off x="9639837" y="5195874"/>
            <a:ext cx="776310" cy="221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7F22661-42EF-4ABE-93D5-A6EAC6B01CC0}"/>
              </a:ext>
            </a:extLst>
          </p:cNvPr>
          <p:cNvSpPr txBox="1"/>
          <p:nvPr/>
        </p:nvSpPr>
        <p:spPr>
          <a:xfrm>
            <a:off x="9784861" y="6092554"/>
            <a:ext cx="1805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Intelligence Management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8FBAA0C-AE04-4DDC-9269-6C63E7944222}"/>
              </a:ext>
            </a:extLst>
          </p:cNvPr>
          <p:cNvCxnSpPr>
            <a:cxnSpLocks/>
            <a:stCxn id="55" idx="1"/>
          </p:cNvCxnSpPr>
          <p:nvPr/>
        </p:nvCxnSpPr>
        <p:spPr>
          <a:xfrm flipH="1" flipV="1">
            <a:off x="8064708" y="6209632"/>
            <a:ext cx="1720153" cy="1753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14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31" grpId="0" animBg="1"/>
      <p:bldP spid="32" grpId="0" animBg="1"/>
      <p:bldP spid="34" grpId="0" animBg="1"/>
      <p:bldP spid="35" grpId="0" animBg="1"/>
      <p:bldP spid="40" grpId="0"/>
      <p:bldP spid="46" grpId="0"/>
      <p:bldP spid="50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CAF0-0BE5-4687-9A49-881BDAB6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829"/>
          </a:xfrm>
        </p:spPr>
        <p:txBody>
          <a:bodyPr>
            <a:normAutofit fontScale="90000"/>
          </a:bodyPr>
          <a:lstStyle/>
          <a:p>
            <a:r>
              <a:rPr lang="en-US" dirty="0"/>
              <a:t>Intelligence 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E2487C-6C9F-458D-B91B-BEAEB8793B9F}"/>
              </a:ext>
            </a:extLst>
          </p:cNvPr>
          <p:cNvSpPr/>
          <p:nvPr/>
        </p:nvSpPr>
        <p:spPr>
          <a:xfrm>
            <a:off x="3748132" y="1648162"/>
            <a:ext cx="3351487" cy="1549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81ECA-59D6-4BCB-885D-7288FD0FA94D}"/>
              </a:ext>
            </a:extLst>
          </p:cNvPr>
          <p:cNvSpPr/>
          <p:nvPr/>
        </p:nvSpPr>
        <p:spPr>
          <a:xfrm>
            <a:off x="464480" y="1597024"/>
            <a:ext cx="2394019" cy="160080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9A00EF01-EAE4-4DC1-B2C0-C122F1AFB2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515442" y="1846990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281AA6-D70D-499B-855B-340CB898F86C}"/>
              </a:ext>
            </a:extLst>
          </p:cNvPr>
          <p:cNvSpPr txBox="1"/>
          <p:nvPr/>
        </p:nvSpPr>
        <p:spPr>
          <a:xfrm>
            <a:off x="379370" y="1371163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12C926-80AC-40A8-90EE-72B8FF29894D}"/>
              </a:ext>
            </a:extLst>
          </p:cNvPr>
          <p:cNvSpPr txBox="1"/>
          <p:nvPr/>
        </p:nvSpPr>
        <p:spPr>
          <a:xfrm>
            <a:off x="5149896" y="2052519"/>
            <a:ext cx="19590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 new intelligence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Decide when to deploy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Manage Deployment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6D5431-DE48-42F0-A43A-D3D9C0A9049D}"/>
              </a:ext>
            </a:extLst>
          </p:cNvPr>
          <p:cNvSpPr txBox="1"/>
          <p:nvPr/>
        </p:nvSpPr>
        <p:spPr>
          <a:xfrm>
            <a:off x="3646465" y="1399653"/>
            <a:ext cx="1777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51D8479-E6CA-405D-8C53-014944C5FD36}"/>
              </a:ext>
            </a:extLst>
          </p:cNvPr>
          <p:cNvSpPr/>
          <p:nvPr/>
        </p:nvSpPr>
        <p:spPr>
          <a:xfrm>
            <a:off x="2943609" y="2074723"/>
            <a:ext cx="785952" cy="52582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New Model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3118EEE-70F7-46C9-8CF4-83E9388546DA}"/>
              </a:ext>
            </a:extLst>
          </p:cNvPr>
          <p:cNvSpPr/>
          <p:nvPr/>
        </p:nvSpPr>
        <p:spPr>
          <a:xfrm>
            <a:off x="9081685" y="1617449"/>
            <a:ext cx="2019651" cy="158522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BC327B14-B3F8-44C9-A6CD-5030018C6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100" y="1875235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B9CA6C-19CE-4B7F-A798-E12269B26DEB}"/>
              </a:ext>
            </a:extLst>
          </p:cNvPr>
          <p:cNvSpPr txBox="1"/>
          <p:nvPr/>
        </p:nvSpPr>
        <p:spPr>
          <a:xfrm>
            <a:off x="9035136" y="1404502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B5EFA1-FB4D-4E0B-B3D1-4BA17D05CE9D}"/>
              </a:ext>
            </a:extLst>
          </p:cNvPr>
          <p:cNvSpPr/>
          <p:nvPr/>
        </p:nvSpPr>
        <p:spPr>
          <a:xfrm>
            <a:off x="1262624" y="2105251"/>
            <a:ext cx="1454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Periodically build new model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41019C61-A36A-451C-B790-1A0D64546283}"/>
              </a:ext>
            </a:extLst>
          </p:cNvPr>
          <p:cNvSpPr/>
          <p:nvPr/>
        </p:nvSpPr>
        <p:spPr>
          <a:xfrm>
            <a:off x="7155503" y="1648162"/>
            <a:ext cx="1504579" cy="52582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Compile and push app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B5445F5-16FB-4AD6-A7C0-EEC27A06A5BD}"/>
              </a:ext>
            </a:extLst>
          </p:cNvPr>
          <p:cNvSpPr/>
          <p:nvPr/>
        </p:nvSpPr>
        <p:spPr>
          <a:xfrm>
            <a:off x="7169414" y="2599823"/>
            <a:ext cx="1490668" cy="52582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Host Model in update service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48CF0E-F5DB-47CB-8B33-A849F93B7F86}"/>
              </a:ext>
            </a:extLst>
          </p:cNvPr>
          <p:cNvSpPr txBox="1"/>
          <p:nvPr/>
        </p:nvSpPr>
        <p:spPr>
          <a:xfrm>
            <a:off x="584606" y="3903897"/>
            <a:ext cx="44250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app starts:</a:t>
            </a:r>
          </a:p>
          <a:p>
            <a:pPr lvl="1"/>
            <a:r>
              <a:rPr lang="en-US" dirty="0" err="1"/>
              <a:t>UpdateModel</a:t>
            </a:r>
            <a:r>
              <a:rPr lang="en-US" dirty="0"/>
              <a:t>( &lt;server&gt;, &lt;</a:t>
            </a:r>
            <a:r>
              <a:rPr lang="en-US" dirty="0" err="1"/>
              <a:t>dataFile</a:t>
            </a:r>
            <a:r>
              <a:rPr lang="en-US" dirty="0"/>
              <a:t>&gt; )</a:t>
            </a:r>
          </a:p>
          <a:p>
            <a:pPr lvl="1"/>
            <a:r>
              <a:rPr lang="en-US" dirty="0" err="1"/>
              <a:t>model.load</a:t>
            </a:r>
            <a:r>
              <a:rPr lang="en-US" dirty="0"/>
              <a:t>( &lt;</a:t>
            </a:r>
            <a:r>
              <a:rPr lang="en-US" dirty="0" err="1"/>
              <a:t>dataFile</a:t>
            </a:r>
            <a:r>
              <a:rPr lang="en-US" dirty="0"/>
              <a:t>&gt; 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AB22BFD-6EC7-4847-8B65-C6F4786BD9E0}"/>
              </a:ext>
            </a:extLst>
          </p:cNvPr>
          <p:cNvCxnSpPr>
            <a:cxnSpLocks/>
            <a:endCxn id="31" idx="1"/>
          </p:cNvCxnSpPr>
          <p:nvPr/>
        </p:nvCxnSpPr>
        <p:spPr>
          <a:xfrm flipV="1">
            <a:off x="4598894" y="3675240"/>
            <a:ext cx="1864429" cy="5759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72DD379-C405-423D-A2F3-BB760DB8FA45}"/>
              </a:ext>
            </a:extLst>
          </p:cNvPr>
          <p:cNvSpPr txBox="1"/>
          <p:nvPr/>
        </p:nvSpPr>
        <p:spPr>
          <a:xfrm>
            <a:off x="6463323" y="3536740"/>
            <a:ext cx="1507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Check for new model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95FB1A9-89BA-4CC1-8EB1-57985959EAF0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4598894" y="4251155"/>
            <a:ext cx="1864429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8147D11-A053-4837-9CBF-8130FEC4094F}"/>
              </a:ext>
            </a:extLst>
          </p:cNvPr>
          <p:cNvSpPr txBox="1"/>
          <p:nvPr/>
        </p:nvSpPr>
        <p:spPr>
          <a:xfrm>
            <a:off x="6463323" y="4112655"/>
            <a:ext cx="150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Download and save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3C6684-2F43-4F24-B5BE-C5173BFE4498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4598894" y="4519809"/>
            <a:ext cx="1864429" cy="3844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B58581-408F-4B94-B407-51436710D47C}"/>
              </a:ext>
            </a:extLst>
          </p:cNvPr>
          <p:cNvSpPr txBox="1"/>
          <p:nvPr/>
        </p:nvSpPr>
        <p:spPr>
          <a:xfrm>
            <a:off x="6463323" y="4765785"/>
            <a:ext cx="150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Hide latency (?)</a:t>
            </a:r>
          </a:p>
        </p:txBody>
      </p:sp>
      <p:pic>
        <p:nvPicPr>
          <p:cNvPr id="1026" name="Picture 2" descr="Image result for icon gears">
            <a:extLst>
              <a:ext uri="{FF2B5EF4-FFF2-40B4-BE49-F238E27FC236}">
                <a16:creationId xmlns:a16="http://schemas.microsoft.com/office/drawing/2014/main" id="{E0DE2769-7C86-49DF-94E5-969963C23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154" y="1898914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52C848-4C58-4F8E-99BB-5AC860ED73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8005" y="2505361"/>
            <a:ext cx="646331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7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48148E-6 L 0.16211 -0.0280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9" y="-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11 -0.02801 L 0.61719 -0.025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7" y="11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3" grpId="0"/>
      <p:bldP spid="14" grpId="0" animBg="1"/>
      <p:bldP spid="15" grpId="0" animBg="1"/>
      <p:bldP spid="17" grpId="0"/>
      <p:bldP spid="22" grpId="0" animBg="1"/>
      <p:bldP spid="23" grpId="0" animBg="1"/>
      <p:bldP spid="24" grpId="0" animBg="1"/>
      <p:bldP spid="31" grpId="0"/>
      <p:bldP spid="33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408B-5C18-4AF1-864A-260502F5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371"/>
            <a:ext cx="10515600" cy="619613"/>
          </a:xfrm>
        </p:spPr>
        <p:txBody>
          <a:bodyPr>
            <a:normAutofit fontScale="90000"/>
          </a:bodyPr>
          <a:lstStyle/>
          <a:p>
            <a:r>
              <a:rPr lang="en-US" dirty="0"/>
              <a:t>Monitoring Models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567EB1-9B47-4E80-87BA-21AEF83E42E1}"/>
              </a:ext>
            </a:extLst>
          </p:cNvPr>
          <p:cNvSpPr/>
          <p:nvPr/>
        </p:nvSpPr>
        <p:spPr>
          <a:xfrm>
            <a:off x="605896" y="1604501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69C5E6A-EAB5-4573-B662-D688E2DBFA5B}"/>
              </a:ext>
            </a:extLst>
          </p:cNvPr>
          <p:cNvSpPr/>
          <p:nvPr/>
        </p:nvSpPr>
        <p:spPr>
          <a:xfrm>
            <a:off x="739539" y="1731110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ECAE97-C99B-4A51-A8CA-830475F96D4E}"/>
              </a:ext>
            </a:extLst>
          </p:cNvPr>
          <p:cNvSpPr txBox="1"/>
          <p:nvPr/>
        </p:nvSpPr>
        <p:spPr>
          <a:xfrm>
            <a:off x="3229522" y="1546444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531611-1D7E-4A8C-9F10-B4D7A92B83E9}"/>
              </a:ext>
            </a:extLst>
          </p:cNvPr>
          <p:cNvSpPr/>
          <p:nvPr/>
        </p:nvSpPr>
        <p:spPr>
          <a:xfrm>
            <a:off x="711405" y="2151550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355C4A-2E63-4956-A7F6-908D04956B75}"/>
              </a:ext>
            </a:extLst>
          </p:cNvPr>
          <p:cNvSpPr txBox="1"/>
          <p:nvPr/>
        </p:nvSpPr>
        <p:spPr>
          <a:xfrm>
            <a:off x="789140" y="3420212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DFCF82-4CCA-4E47-84F9-6CA5990B2857}"/>
              </a:ext>
            </a:extLst>
          </p:cNvPr>
          <p:cNvSpPr/>
          <p:nvPr/>
        </p:nvSpPr>
        <p:spPr>
          <a:xfrm>
            <a:off x="789140" y="2375559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A6281D-8AF5-4D81-9F10-E0E534D3B5FA}"/>
              </a:ext>
            </a:extLst>
          </p:cNvPr>
          <p:cNvSpPr/>
          <p:nvPr/>
        </p:nvSpPr>
        <p:spPr>
          <a:xfrm>
            <a:off x="789140" y="2758330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5E06DD67-4F16-4B61-A53D-08B1FD8E7CEC}"/>
              </a:ext>
            </a:extLst>
          </p:cNvPr>
          <p:cNvSpPr/>
          <p:nvPr/>
        </p:nvSpPr>
        <p:spPr>
          <a:xfrm>
            <a:off x="3377232" y="5121983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1EF8D74-EFA9-4896-9615-53D90D2FC2C8}"/>
              </a:ext>
            </a:extLst>
          </p:cNvPr>
          <p:cNvSpPr/>
          <p:nvPr/>
        </p:nvSpPr>
        <p:spPr>
          <a:xfrm rot="10800000">
            <a:off x="3384265" y="22723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79BEF9-8A07-4973-A21E-612921C31486}"/>
              </a:ext>
            </a:extLst>
          </p:cNvPr>
          <p:cNvSpPr/>
          <p:nvPr/>
        </p:nvSpPr>
        <p:spPr>
          <a:xfrm>
            <a:off x="3398332" y="2410655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E463F0-F0E6-4E29-8DBA-EDA313A369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86" y="2491264"/>
            <a:ext cx="810344" cy="83722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99AB0A1-7E8D-4911-9A38-3341E49B08C6}"/>
              </a:ext>
            </a:extLst>
          </p:cNvPr>
          <p:cNvSpPr txBox="1"/>
          <p:nvPr/>
        </p:nvSpPr>
        <p:spPr>
          <a:xfrm>
            <a:off x="3531976" y="987708"/>
            <a:ext cx="94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Is it working?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DACD96-A91C-4995-9AB8-76202386CF5C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3103204" y="1118513"/>
            <a:ext cx="428772" cy="5931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EC4C74D-9250-4C3E-8C33-C17F55FFFD1D}"/>
              </a:ext>
            </a:extLst>
          </p:cNvPr>
          <p:cNvSpPr txBox="1"/>
          <p:nvPr/>
        </p:nvSpPr>
        <p:spPr>
          <a:xfrm>
            <a:off x="6360170" y="618482"/>
            <a:ext cx="3443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Verifying Model is Running as Expected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89984E-38E4-4C26-BD45-0E888B35E8F3}"/>
              </a:ext>
            </a:extLst>
          </p:cNvPr>
          <p:cNvSpPr txBox="1"/>
          <p:nvPr/>
        </p:nvSpPr>
        <p:spPr>
          <a:xfrm>
            <a:off x="6447497" y="911670"/>
            <a:ext cx="536936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x = </a:t>
            </a:r>
            <a:r>
              <a:rPr lang="en-US" dirty="0" err="1"/>
              <a:t>Featurize</a:t>
            </a:r>
            <a:r>
              <a:rPr lang="en-US" dirty="0"/>
              <a:t>(</a:t>
            </a:r>
            <a:r>
              <a:rPr lang="en-US" dirty="0" err="1"/>
              <a:t>model.words</a:t>
            </a:r>
            <a:r>
              <a:rPr lang="en-US" dirty="0"/>
              <a:t>, </a:t>
            </a:r>
            <a:r>
              <a:rPr lang="en-US" dirty="0" err="1"/>
              <a:t>page.words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 = </a:t>
            </a:r>
            <a:r>
              <a:rPr lang="en-US" dirty="0" err="1"/>
              <a:t>model.predict</a:t>
            </a:r>
            <a:r>
              <a:rPr lang="en-US" dirty="0"/>
              <a:t>( [ x ] 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random.random</a:t>
            </a:r>
            <a:r>
              <a:rPr lang="en-US" dirty="0"/>
              <a:t>() &lt; </a:t>
            </a:r>
            <a:r>
              <a:rPr lang="en-US" dirty="0" err="1"/>
              <a:t>veryLowSamplingRate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LogToServer</a:t>
            </a:r>
            <a:r>
              <a:rPr lang="en-US" dirty="0"/>
              <a:t>(page, x, y, </a:t>
            </a:r>
            <a:r>
              <a:rPr lang="en-US" dirty="0" err="1"/>
              <a:t>model.version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569CE-4B41-449C-8269-4F287447F140}"/>
              </a:ext>
            </a:extLst>
          </p:cNvPr>
          <p:cNvSpPr txBox="1"/>
          <p:nvPr/>
        </p:nvSpPr>
        <p:spPr>
          <a:xfrm>
            <a:off x="6449970" y="3604936"/>
            <a:ext cx="28252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Verifying Model Quality is Good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2D7874-CCE4-4BCF-83DA-8A3E75ACE31D}"/>
              </a:ext>
            </a:extLst>
          </p:cNvPr>
          <p:cNvSpPr txBox="1"/>
          <p:nvPr/>
        </p:nvSpPr>
        <p:spPr>
          <a:xfrm>
            <a:off x="7829451" y="3313917"/>
            <a:ext cx="94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Hand Label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AC78A0-3AC3-43CE-9DF2-51A7AD0B352F}"/>
              </a:ext>
            </a:extLst>
          </p:cNvPr>
          <p:cNvCxnSpPr>
            <a:cxnSpLocks/>
          </p:cNvCxnSpPr>
          <p:nvPr/>
        </p:nvCxnSpPr>
        <p:spPr>
          <a:xfrm flipV="1">
            <a:off x="8033433" y="2907324"/>
            <a:ext cx="815945" cy="6976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mouse cursor click icon">
            <a:extLst>
              <a:ext uri="{FF2B5EF4-FFF2-40B4-BE49-F238E27FC236}">
                <a16:creationId xmlns:a16="http://schemas.microsoft.com/office/drawing/2014/main" id="{67A8C52C-BEB3-4C80-B14E-7E9478FCD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47" y="1828451"/>
            <a:ext cx="261611" cy="2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53B86BB-6069-4305-B54E-B5CA72DE6901}"/>
              </a:ext>
            </a:extLst>
          </p:cNvPr>
          <p:cNvGrpSpPr/>
          <p:nvPr/>
        </p:nvGrpSpPr>
        <p:grpSpPr>
          <a:xfrm>
            <a:off x="3174967" y="1900790"/>
            <a:ext cx="1074641" cy="603031"/>
            <a:chOff x="4256427" y="2843643"/>
            <a:chExt cx="1074641" cy="60303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13E190D-9A1A-4D8D-B013-985E092890D5}"/>
                </a:ext>
              </a:extLst>
            </p:cNvPr>
            <p:cNvSpPr/>
            <p:nvPr/>
          </p:nvSpPr>
          <p:spPr>
            <a:xfrm>
              <a:off x="4261412" y="2853502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F6C0007-2075-4ED6-A75A-E31F22BFD684}"/>
                </a:ext>
              </a:extLst>
            </p:cNvPr>
            <p:cNvSpPr/>
            <p:nvPr/>
          </p:nvSpPr>
          <p:spPr>
            <a:xfrm>
              <a:off x="4256427" y="2843643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Report as: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Not funny…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Funny…</a:t>
              </a:r>
            </a:p>
          </p:txBody>
        </p:sp>
      </p:grpSp>
      <p:pic>
        <p:nvPicPr>
          <p:cNvPr id="15" name="Picture 2" descr="Image result for funny icon">
            <a:extLst>
              <a:ext uri="{FF2B5EF4-FFF2-40B4-BE49-F238E27FC236}">
                <a16:creationId xmlns:a16="http://schemas.microsoft.com/office/drawing/2014/main" id="{76589C64-5F07-4E6C-ABDE-010EC6C4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76" y="1759244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6CF9A44-0A3D-4ECF-972C-9906433ADC12}"/>
              </a:ext>
            </a:extLst>
          </p:cNvPr>
          <p:cNvSpPr txBox="1"/>
          <p:nvPr/>
        </p:nvSpPr>
        <p:spPr>
          <a:xfrm>
            <a:off x="5081818" y="2961822"/>
            <a:ext cx="94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User Reports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22BF93A-845B-468A-8D4A-2D982A4CFD37}"/>
              </a:ext>
            </a:extLst>
          </p:cNvPr>
          <p:cNvCxnSpPr>
            <a:cxnSpLocks/>
          </p:cNvCxnSpPr>
          <p:nvPr/>
        </p:nvCxnSpPr>
        <p:spPr>
          <a:xfrm flipH="1" flipV="1">
            <a:off x="4294076" y="2503822"/>
            <a:ext cx="2166221" cy="11011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77DBF48-281F-4BE1-8B75-9F354241BD57}"/>
              </a:ext>
            </a:extLst>
          </p:cNvPr>
          <p:cNvSpPr txBox="1"/>
          <p:nvPr/>
        </p:nvSpPr>
        <p:spPr>
          <a:xfrm>
            <a:off x="6475632" y="3910991"/>
            <a:ext cx="534123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user clicks a report: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x = </a:t>
            </a:r>
            <a:r>
              <a:rPr lang="en-US" dirty="0" err="1"/>
              <a:t>Featurize</a:t>
            </a:r>
            <a:r>
              <a:rPr lang="en-US" dirty="0"/>
              <a:t>(</a:t>
            </a:r>
            <a:r>
              <a:rPr lang="en-US" dirty="0" err="1"/>
              <a:t>model.words</a:t>
            </a:r>
            <a:r>
              <a:rPr lang="en-US" dirty="0"/>
              <a:t>, </a:t>
            </a:r>
            <a:r>
              <a:rPr lang="en-US" dirty="0" err="1"/>
              <a:t>page.words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 = </a:t>
            </a:r>
            <a:r>
              <a:rPr lang="en-US" dirty="0" err="1"/>
              <a:t>model.predict</a:t>
            </a:r>
            <a:r>
              <a:rPr lang="en-US" dirty="0"/>
              <a:t>( [ x ] )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LogToServer</a:t>
            </a:r>
            <a:r>
              <a:rPr lang="en-US" dirty="0"/>
              <a:t>(page, x, y, </a:t>
            </a:r>
            <a:r>
              <a:rPr lang="en-US" dirty="0" err="1"/>
              <a:t>model.version</a:t>
            </a:r>
            <a:r>
              <a:rPr lang="en-US" dirty="0"/>
              <a:t>, </a:t>
            </a:r>
            <a:r>
              <a:rPr lang="en-US" dirty="0" err="1"/>
              <a:t>userReport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8B2F3A-F6E9-46BD-BEF3-760553E04E7C}"/>
              </a:ext>
            </a:extLst>
          </p:cNvPr>
          <p:cNvSpPr txBox="1"/>
          <p:nvPr/>
        </p:nvSpPr>
        <p:spPr>
          <a:xfrm>
            <a:off x="4883576" y="1530287"/>
            <a:ext cx="9462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Verify in Creation Environment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716AC1-01BA-4DC9-9BBF-0D836F6AD0A8}"/>
              </a:ext>
            </a:extLst>
          </p:cNvPr>
          <p:cNvCxnSpPr>
            <a:cxnSpLocks/>
          </p:cNvCxnSpPr>
          <p:nvPr/>
        </p:nvCxnSpPr>
        <p:spPr>
          <a:xfrm>
            <a:off x="5744504" y="2059488"/>
            <a:ext cx="1617588" cy="7259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782DBF7-5FE4-4CC4-B273-045310EDC8C9}"/>
              </a:ext>
            </a:extLst>
          </p:cNvPr>
          <p:cNvSpPr txBox="1"/>
          <p:nvPr/>
        </p:nvSpPr>
        <p:spPr>
          <a:xfrm>
            <a:off x="4472449" y="4244769"/>
            <a:ext cx="9462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Add to Training Set (?)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C127974-4033-4353-9BFF-7DBCA63B1E54}"/>
              </a:ext>
            </a:extLst>
          </p:cNvPr>
          <p:cNvCxnSpPr>
            <a:cxnSpLocks/>
          </p:cNvCxnSpPr>
          <p:nvPr/>
        </p:nvCxnSpPr>
        <p:spPr>
          <a:xfrm>
            <a:off x="5248400" y="4615272"/>
            <a:ext cx="1702565" cy="8846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94C8EE1-4DD4-46B8-97E7-C7FB87BA1873}"/>
              </a:ext>
            </a:extLst>
          </p:cNvPr>
          <p:cNvSpPr txBox="1"/>
          <p:nvPr/>
        </p:nvSpPr>
        <p:spPr>
          <a:xfrm>
            <a:off x="10248261" y="418427"/>
            <a:ext cx="117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Privacy!!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2F5D7F4-F53A-4978-9707-1ABC051FD674}"/>
              </a:ext>
            </a:extLst>
          </p:cNvPr>
          <p:cNvCxnSpPr>
            <a:cxnSpLocks/>
          </p:cNvCxnSpPr>
          <p:nvPr/>
        </p:nvCxnSpPr>
        <p:spPr>
          <a:xfrm flipH="1">
            <a:off x="9296793" y="758077"/>
            <a:ext cx="1539525" cy="18876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50466F-2B18-4701-B839-BA708F539179}"/>
              </a:ext>
            </a:extLst>
          </p:cNvPr>
          <p:cNvCxnSpPr>
            <a:cxnSpLocks/>
          </p:cNvCxnSpPr>
          <p:nvPr/>
        </p:nvCxnSpPr>
        <p:spPr>
          <a:xfrm flipH="1">
            <a:off x="8888420" y="780264"/>
            <a:ext cx="1940403" cy="45321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24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1" grpId="0"/>
      <p:bldP spid="22" grpId="0" animBg="1"/>
      <p:bldP spid="23" grpId="0"/>
      <p:bldP spid="24" grpId="0"/>
      <p:bldP spid="32" grpId="0"/>
      <p:bldP spid="39" grpId="0" animBg="1"/>
      <p:bldP spid="40" grpId="0"/>
      <p:bldP spid="44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2" descr="Image result for suction icon">
            <a:extLst>
              <a:ext uri="{FF2B5EF4-FFF2-40B4-BE49-F238E27FC236}">
                <a16:creationId xmlns:a16="http://schemas.microsoft.com/office/drawing/2014/main" id="{09CEA71C-86CC-4FF5-9A50-DA2246F32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 pencilSize="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11" y="1772614"/>
            <a:ext cx="610009" cy="61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ata labeling icon">
            <a:extLst>
              <a:ext uri="{FF2B5EF4-FFF2-40B4-BE49-F238E27FC236}">
                <a16:creationId xmlns:a16="http://schemas.microsoft.com/office/drawing/2014/main" id="{BD6F5951-B468-49BB-93BF-75FEA135A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 pencilSize="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3046127"/>
            <a:ext cx="462591" cy="46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DD47B-33BD-40AB-885E-9D953429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39" y="247898"/>
            <a:ext cx="10515600" cy="689948"/>
          </a:xfrm>
        </p:spPr>
        <p:txBody>
          <a:bodyPr>
            <a:normAutofit fontScale="90000"/>
          </a:bodyPr>
          <a:lstStyle/>
          <a:p>
            <a:r>
              <a:rPr lang="en-US" dirty="0"/>
              <a:t>Design Patterns for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4A4B-7306-42AB-B106-E023021E2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5615" y="107877"/>
            <a:ext cx="5038969" cy="1449021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Where in the system do you use Machine Learning?</a:t>
            </a:r>
          </a:p>
          <a:p>
            <a:r>
              <a:rPr lang="en-US" sz="1800" dirty="0"/>
              <a:t>All the choices you have to make along the way…</a:t>
            </a:r>
          </a:p>
          <a:p>
            <a:r>
              <a:rPr lang="en-US" sz="1800" dirty="0"/>
              <a:t>We’ll get to more as the course goes on, but for now…</a:t>
            </a:r>
          </a:p>
          <a:p>
            <a:pPr lvl="1"/>
            <a:r>
              <a:rPr lang="en-US" sz="1400" dirty="0"/>
              <a:t>How do you get the data to do the learning?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D48063-1004-499B-BA8F-79B1F7B2B53B}"/>
              </a:ext>
            </a:extLst>
          </p:cNvPr>
          <p:cNvCxnSpPr/>
          <p:nvPr/>
        </p:nvCxnSpPr>
        <p:spPr>
          <a:xfrm>
            <a:off x="298939" y="3931138"/>
            <a:ext cx="1150229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529CDBC-0FBF-4DCA-8417-406EFC9538DD}"/>
              </a:ext>
            </a:extLst>
          </p:cNvPr>
          <p:cNvSpPr/>
          <p:nvPr/>
        </p:nvSpPr>
        <p:spPr>
          <a:xfrm>
            <a:off x="1992924" y="1774092"/>
            <a:ext cx="703385" cy="5939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30CF62-FA23-429E-8C32-C51FAD57F53B}"/>
              </a:ext>
            </a:extLst>
          </p:cNvPr>
          <p:cNvSpPr txBox="1"/>
          <p:nvPr/>
        </p:nvSpPr>
        <p:spPr>
          <a:xfrm>
            <a:off x="1813173" y="2372342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Data Collection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77014D-8A33-422D-B79F-A29FA2C71B52}"/>
              </a:ext>
            </a:extLst>
          </p:cNvPr>
          <p:cNvSpPr/>
          <p:nvPr/>
        </p:nvSpPr>
        <p:spPr>
          <a:xfrm>
            <a:off x="1992924" y="2975485"/>
            <a:ext cx="703385" cy="5939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5871AB-CD63-47A8-BB37-2DC45D167BD7}"/>
              </a:ext>
            </a:extLst>
          </p:cNvPr>
          <p:cNvSpPr txBox="1"/>
          <p:nvPr/>
        </p:nvSpPr>
        <p:spPr>
          <a:xfrm>
            <a:off x="1813173" y="3542063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Data Labeling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F4D8EC0-F315-4B54-95A3-F1D67410B0D9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2696309" y="2801292"/>
            <a:ext cx="1842437" cy="47117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E12E34-7897-4E34-BC85-1EF433AFC4B7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344617" y="2368057"/>
            <a:ext cx="0" cy="65843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560CE4F-3530-42AA-BA92-7A4033530F87}"/>
              </a:ext>
            </a:extLst>
          </p:cNvPr>
          <p:cNvSpPr/>
          <p:nvPr/>
        </p:nvSpPr>
        <p:spPr>
          <a:xfrm>
            <a:off x="4284232" y="2050955"/>
            <a:ext cx="2394019" cy="16008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11432201-EC22-47A3-B58F-455A16D009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4559456" y="2308575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4370CEF-81D2-4EA8-B839-069749E97063}"/>
              </a:ext>
            </a:extLst>
          </p:cNvPr>
          <p:cNvSpPr txBox="1"/>
          <p:nvPr/>
        </p:nvSpPr>
        <p:spPr>
          <a:xfrm>
            <a:off x="4199122" y="1825094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E78111-9B2D-4AD3-AB7A-DFFFB6E15069}"/>
              </a:ext>
            </a:extLst>
          </p:cNvPr>
          <p:cNvSpPr txBox="1"/>
          <p:nvPr/>
        </p:nvSpPr>
        <p:spPr>
          <a:xfrm>
            <a:off x="4308935" y="3192455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Training Corpus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EB756A5-7D66-4035-989C-8E60B7D61717}"/>
              </a:ext>
            </a:extLst>
          </p:cNvPr>
          <p:cNvSpPr/>
          <p:nvPr/>
        </p:nvSpPr>
        <p:spPr>
          <a:xfrm>
            <a:off x="1522109" y="1697214"/>
            <a:ext cx="2394019" cy="212184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A1E86C-F3F9-4004-AC5B-3AFCEAF142DD}"/>
              </a:ext>
            </a:extLst>
          </p:cNvPr>
          <p:cNvSpPr txBox="1"/>
          <p:nvPr/>
        </p:nvSpPr>
        <p:spPr>
          <a:xfrm>
            <a:off x="1436999" y="1471353"/>
            <a:ext cx="2469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Data Collection and Labeling Process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63318CA-4633-4E40-AF36-5A79C6ECD4C7}"/>
              </a:ext>
            </a:extLst>
          </p:cNvPr>
          <p:cNvSpPr/>
          <p:nvPr/>
        </p:nvSpPr>
        <p:spPr>
          <a:xfrm>
            <a:off x="6953476" y="2078872"/>
            <a:ext cx="1705972" cy="1549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441282-9D7D-47C9-A645-E3D4DF362039}"/>
              </a:ext>
            </a:extLst>
          </p:cNvPr>
          <p:cNvSpPr txBox="1"/>
          <p:nvPr/>
        </p:nvSpPr>
        <p:spPr>
          <a:xfrm>
            <a:off x="6851808" y="1830363"/>
            <a:ext cx="18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50D701-0378-470D-BF4E-0474C7CFE549}"/>
              </a:ext>
            </a:extLst>
          </p:cNvPr>
          <p:cNvSpPr/>
          <p:nvPr/>
        </p:nvSpPr>
        <p:spPr>
          <a:xfrm>
            <a:off x="8879554" y="2064212"/>
            <a:ext cx="2019651" cy="1585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3AB08C1E-B52B-4DAC-B180-249015C48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969" y="2321998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1344893-2298-445C-B2F0-43E9AC84DCAE}"/>
              </a:ext>
            </a:extLst>
          </p:cNvPr>
          <p:cNvSpPr txBox="1"/>
          <p:nvPr/>
        </p:nvSpPr>
        <p:spPr>
          <a:xfrm>
            <a:off x="8833005" y="1851265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C35E839-E488-479F-8011-208871845416}"/>
              </a:ext>
            </a:extLst>
          </p:cNvPr>
          <p:cNvCxnSpPr>
            <a:cxnSpLocks/>
          </p:cNvCxnSpPr>
          <p:nvPr/>
        </p:nvCxnSpPr>
        <p:spPr>
          <a:xfrm flipV="1">
            <a:off x="3947390" y="1375508"/>
            <a:ext cx="780919" cy="3985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B1CE14D-0D5C-40BB-B7F6-F7BD229EA153}"/>
              </a:ext>
            </a:extLst>
          </p:cNvPr>
          <p:cNvSpPr txBox="1"/>
          <p:nvPr/>
        </p:nvSpPr>
        <p:spPr>
          <a:xfrm>
            <a:off x="4669691" y="1198668"/>
            <a:ext cx="174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Can be quite expensive…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BD38379-C997-4578-926B-383565AAEC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80969" y="2992935"/>
            <a:ext cx="341179" cy="341179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53FFCF8A-C2C9-4834-AABA-41D0307557E7}"/>
              </a:ext>
            </a:extLst>
          </p:cNvPr>
          <p:cNvSpPr/>
          <p:nvPr/>
        </p:nvSpPr>
        <p:spPr>
          <a:xfrm>
            <a:off x="4369267" y="4385557"/>
            <a:ext cx="2394019" cy="16008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C6836DA6-15E4-4FED-AEE4-BD04A1FA56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4644491" y="4643177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3FAE56C8-E8DA-4E11-AB7A-B963A80F9310}"/>
              </a:ext>
            </a:extLst>
          </p:cNvPr>
          <p:cNvSpPr txBox="1"/>
          <p:nvPr/>
        </p:nvSpPr>
        <p:spPr>
          <a:xfrm>
            <a:off x="4284157" y="4159696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A83769D-DD12-4CE4-83F4-BF6B77EF1AEB}"/>
              </a:ext>
            </a:extLst>
          </p:cNvPr>
          <p:cNvSpPr txBox="1"/>
          <p:nvPr/>
        </p:nvSpPr>
        <p:spPr>
          <a:xfrm>
            <a:off x="4393970" y="5527057"/>
            <a:ext cx="117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Training Corpus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AE90B16-8612-425E-93FA-774C21D4B1F8}"/>
              </a:ext>
            </a:extLst>
          </p:cNvPr>
          <p:cNvSpPr/>
          <p:nvPr/>
        </p:nvSpPr>
        <p:spPr>
          <a:xfrm>
            <a:off x="7038511" y="4413474"/>
            <a:ext cx="1705972" cy="1549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D58BFE-FE99-4A7B-89DC-9F8BC812FBED}"/>
              </a:ext>
            </a:extLst>
          </p:cNvPr>
          <p:cNvSpPr txBox="1"/>
          <p:nvPr/>
        </p:nvSpPr>
        <p:spPr>
          <a:xfrm>
            <a:off x="6936843" y="4164965"/>
            <a:ext cx="18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2D53FBC-FE96-4633-B481-9E4AE85ED0DC}"/>
              </a:ext>
            </a:extLst>
          </p:cNvPr>
          <p:cNvSpPr/>
          <p:nvPr/>
        </p:nvSpPr>
        <p:spPr>
          <a:xfrm>
            <a:off x="8964589" y="4398814"/>
            <a:ext cx="2019651" cy="1585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C124C6E1-9213-4EA2-8A4B-4812FAD17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004" y="4656600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B962926C-8E7A-4174-8CBB-7C4E654A03B6}"/>
              </a:ext>
            </a:extLst>
          </p:cNvPr>
          <p:cNvSpPr txBox="1"/>
          <p:nvPr/>
        </p:nvSpPr>
        <p:spPr>
          <a:xfrm>
            <a:off x="8918040" y="4185867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C0D7D461-224E-419E-820D-4CA8DE6923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2229" y="5274578"/>
            <a:ext cx="351743" cy="351743"/>
          </a:xfrm>
          <a:prstGeom prst="rect">
            <a:avLst/>
          </a:prstGeom>
        </p:spPr>
      </p:pic>
      <p:sp>
        <p:nvSpPr>
          <p:cNvPr id="60" name="Arrow: Curved Up 59">
            <a:extLst>
              <a:ext uri="{FF2B5EF4-FFF2-40B4-BE49-F238E27FC236}">
                <a16:creationId xmlns:a16="http://schemas.microsoft.com/office/drawing/2014/main" id="{5F910A43-FD76-43B4-9251-7B3A6AE38B32}"/>
              </a:ext>
            </a:extLst>
          </p:cNvPr>
          <p:cNvSpPr/>
          <p:nvPr/>
        </p:nvSpPr>
        <p:spPr>
          <a:xfrm flipH="1">
            <a:off x="4822092" y="5731173"/>
            <a:ext cx="5210620" cy="688041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EAF24DE-B0CD-43B6-AD80-1A857BF62AA2}"/>
              </a:ext>
            </a:extLst>
          </p:cNvPr>
          <p:cNvSpPr txBox="1"/>
          <p:nvPr/>
        </p:nvSpPr>
        <p:spPr>
          <a:xfrm>
            <a:off x="6329603" y="6127259"/>
            <a:ext cx="2352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Explicit and Implicit User Feedback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C9369B0-C57A-43E4-87BF-368BB155F855}"/>
              </a:ext>
            </a:extLst>
          </p:cNvPr>
          <p:cNvSpPr txBox="1"/>
          <p:nvPr/>
        </p:nvSpPr>
        <p:spPr>
          <a:xfrm rot="5400000">
            <a:off x="10719253" y="2681878"/>
            <a:ext cx="156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Corpus Centric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39BD16-E693-4B1A-8933-AC951F5094A1}"/>
              </a:ext>
            </a:extLst>
          </p:cNvPr>
          <p:cNvSpPr txBox="1"/>
          <p:nvPr/>
        </p:nvSpPr>
        <p:spPr>
          <a:xfrm rot="5400000">
            <a:off x="10837619" y="501648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Closed Loop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7FDDB49-6686-4DD8-8D69-F4359912371C}"/>
              </a:ext>
            </a:extLst>
          </p:cNvPr>
          <p:cNvCxnSpPr>
            <a:cxnSpLocks/>
            <a:endCxn id="65" idx="1"/>
          </p:cNvCxnSpPr>
          <p:nvPr/>
        </p:nvCxnSpPr>
        <p:spPr>
          <a:xfrm>
            <a:off x="9323754" y="6286143"/>
            <a:ext cx="329348" cy="3003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4EE0E56E-83A0-4CF9-9453-39CB7A947598}"/>
              </a:ext>
            </a:extLst>
          </p:cNvPr>
          <p:cNvSpPr txBox="1"/>
          <p:nvPr/>
        </p:nvSpPr>
        <p:spPr>
          <a:xfrm>
            <a:off x="9653102" y="6447978"/>
            <a:ext cx="185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Can be tricky to get right…</a:t>
            </a:r>
          </a:p>
        </p:txBody>
      </p:sp>
      <p:sp>
        <p:nvSpPr>
          <p:cNvPr id="69" name="Content Placeholder 2">
            <a:extLst>
              <a:ext uri="{FF2B5EF4-FFF2-40B4-BE49-F238E27FC236}">
                <a16:creationId xmlns:a16="http://schemas.microsoft.com/office/drawing/2014/main" id="{17618330-D9E5-4EB6-B6A5-92F31E532CB1}"/>
              </a:ext>
            </a:extLst>
          </p:cNvPr>
          <p:cNvSpPr txBox="1">
            <a:spLocks/>
          </p:cNvSpPr>
          <p:nvPr/>
        </p:nvSpPr>
        <p:spPr>
          <a:xfrm>
            <a:off x="1272988" y="4333698"/>
            <a:ext cx="2609018" cy="2332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Explicit</a:t>
            </a:r>
          </a:p>
          <a:p>
            <a:pPr lvl="1"/>
            <a:r>
              <a:rPr lang="en-US" sz="1400" dirty="0"/>
              <a:t>Reporting UX</a:t>
            </a:r>
          </a:p>
          <a:p>
            <a:pPr lvl="1"/>
            <a:r>
              <a:rPr lang="en-US" sz="1400" dirty="0"/>
              <a:t>Survey</a:t>
            </a:r>
          </a:p>
          <a:p>
            <a:endParaRPr lang="en-US" sz="1800" dirty="0"/>
          </a:p>
          <a:p>
            <a:r>
              <a:rPr lang="en-US" sz="1800" dirty="0"/>
              <a:t>Implicit</a:t>
            </a:r>
          </a:p>
          <a:p>
            <a:pPr lvl="1"/>
            <a:r>
              <a:rPr lang="en-US" sz="1400" dirty="0"/>
              <a:t>Achieve the desired result</a:t>
            </a:r>
          </a:p>
          <a:p>
            <a:pPr lvl="1"/>
            <a:r>
              <a:rPr lang="en-US" sz="1400" dirty="0"/>
              <a:t>Forward to a friend</a:t>
            </a:r>
          </a:p>
          <a:p>
            <a:pPr lvl="1"/>
            <a:r>
              <a:rPr lang="en-US" sz="1400" dirty="0"/>
              <a:t>Laugh out loud (audio detection ?)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More discussion of this later…</a:t>
            </a:r>
          </a:p>
        </p:txBody>
      </p:sp>
      <p:pic>
        <p:nvPicPr>
          <p:cNvPr id="44" name="Picture 2" descr="Image result for icon gears">
            <a:extLst>
              <a:ext uri="{FF2B5EF4-FFF2-40B4-BE49-F238E27FC236}">
                <a16:creationId xmlns:a16="http://schemas.microsoft.com/office/drawing/2014/main" id="{D84AC5D9-F620-4F15-9B3A-B9F14DA1F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660" y="2382623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Image result for icon gears">
            <a:extLst>
              <a:ext uri="{FF2B5EF4-FFF2-40B4-BE49-F238E27FC236}">
                <a16:creationId xmlns:a16="http://schemas.microsoft.com/office/drawing/2014/main" id="{8F33C097-BA42-417E-BF10-3B7B41E08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Sketch pressure="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402" y="4675790"/>
            <a:ext cx="963823" cy="9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53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2" grpId="0" animBg="1"/>
      <p:bldP spid="13" grpId="0"/>
      <p:bldP spid="23" grpId="0" animBg="1"/>
      <p:bldP spid="25" grpId="0"/>
      <p:bldP spid="21" grpId="0"/>
      <p:bldP spid="29" grpId="0" animBg="1"/>
      <p:bldP spid="30" grpId="0"/>
      <p:bldP spid="31" grpId="0" animBg="1"/>
      <p:bldP spid="32" grpId="0"/>
      <p:bldP spid="33" grpId="0" animBg="1"/>
      <p:bldP spid="35" grpId="0"/>
      <p:bldP spid="37" grpId="0"/>
      <p:bldP spid="48" grpId="0" animBg="1"/>
      <p:bldP spid="50" grpId="0"/>
      <p:bldP spid="51" grpId="0"/>
      <p:bldP spid="54" grpId="0" animBg="1"/>
      <p:bldP spid="55" grpId="0"/>
      <p:bldP spid="56" grpId="0" animBg="1"/>
      <p:bldP spid="58" grpId="0"/>
      <p:bldP spid="60" grpId="0" animBg="1"/>
      <p:bldP spid="61" grpId="0"/>
      <p:bldP spid="62" grpId="0"/>
      <p:bldP spid="63" grpId="0"/>
      <p:bldP spid="65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1EE30C4-F3E1-4019-AE11-4EACBF23D28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1862968"/>
                  </p:ext>
                </p:extLst>
              </p:nvPr>
            </p:nvGraphicFramePr>
            <p:xfrm>
              <a:off x="525966" y="468351"/>
              <a:ext cx="10838985" cy="578957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709456">
                      <a:extLst>
                        <a:ext uri="{9D8B030D-6E8A-4147-A177-3AD203B41FA5}">
                          <a16:colId xmlns:a16="http://schemas.microsoft.com/office/drawing/2014/main" val="3708166278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853673441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2353082453"/>
                        </a:ext>
                      </a:extLst>
                    </a:gridCol>
                    <a:gridCol w="2710617">
                      <a:extLst>
                        <a:ext uri="{9D8B030D-6E8A-4147-A177-3AD203B41FA5}">
                          <a16:colId xmlns:a16="http://schemas.microsoft.com/office/drawing/2014/main" val="3088267878"/>
                        </a:ext>
                      </a:extLst>
                    </a:gridCol>
                  </a:tblGrid>
                  <a:tr h="44521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ML Design Patterns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Examples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Best When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Key Challenges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88602708"/>
                      </a:ext>
                    </a:extLst>
                  </a:tr>
                  <a:tr h="96206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Corpus Centric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Computer Vision, Xbox Kinect, Speech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Hard But Stable Problem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Can’t use data from customer interaction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Bootstrapping a new system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Collecting &amp; Labeling Data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Sophisticated Modeling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6357901"/>
                      </a:ext>
                    </a:extLst>
                  </a:tr>
                  <a:tr h="97243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Closed Loop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Self Driving Car,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Recommender Systems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Open-ended/Time-changing problems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Shaping User/ML Interactions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Orchestrating Evolving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566031"/>
                      </a:ext>
                    </a:extLst>
                  </a:tr>
                  <a:tr h="112713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Scoring/Ranking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Ad Targeting, Search, Voice Assistants, Designer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Diverse at scale content creation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Find right Situation for Each Content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Exploring and Avoiding Feedback Loops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7322151"/>
                      </a:ext>
                    </a:extLst>
                  </a:tr>
                  <a:tr h="115824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Adversarial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Spam Filtering, Malware detection, Account compromise, Anti-phishing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Hyper Time-changing (adversarial)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Buffer ML From Adversary</a:t>
                          </a:r>
                          <a:br>
                            <a:rPr lang="en-US" sz="1200" dirty="0">
                              <a:effectLst/>
                            </a:rPr>
                          </a:br>
                          <a:r>
                            <a:rPr lang="en-US" sz="1200" dirty="0">
                              <a:effectLst/>
                            </a:rPr>
                            <a:t>Change Economics of Broader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6508682"/>
                      </a:ext>
                    </a:extLst>
                  </a:tr>
                  <a:tr h="112448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Reinforcement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Games (e.g. Alpha Go),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Robotics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Correct Labeling Hard for Human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High Scale Simulator to Learn From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Difficult to Converge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Expensive 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2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1200" dirty="0" smtClean="0">
                                      <a:effectLst/>
                                    </a:rPr>
                                    <m:t>AlphaGo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200" dirty="0" smtClean="0">
                                      <a:effectLst/>
                                    </a:rPr>
                                    <m:t> ~40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200" dirty="0" smtClean="0">
                                      <a:effectLst/>
                                    </a:rPr>
                                    <m:t>days</m:t>
                                  </m:r>
                                </m:e>
                                <m:sup>
                                  <m:r>
                                    <a:rPr lang="en-US" sz="1200" smtClean="0">
                                      <a:effectLst/>
                                      <a:latin typeface="Cambria Math" panose="02040503050406030204" pitchFamily="18" charset="0"/>
                                      <a:hlinkClick r:id="rId3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)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620032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1EE30C4-F3E1-4019-AE11-4EACBF23D28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1862968"/>
                  </p:ext>
                </p:extLst>
              </p:nvPr>
            </p:nvGraphicFramePr>
            <p:xfrm>
              <a:off x="525966" y="468351"/>
              <a:ext cx="10838985" cy="578957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2709456">
                      <a:extLst>
                        <a:ext uri="{9D8B030D-6E8A-4147-A177-3AD203B41FA5}">
                          <a16:colId xmlns:a16="http://schemas.microsoft.com/office/drawing/2014/main" val="3708166278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853673441"/>
                        </a:ext>
                      </a:extLst>
                    </a:gridCol>
                    <a:gridCol w="2709456">
                      <a:extLst>
                        <a:ext uri="{9D8B030D-6E8A-4147-A177-3AD203B41FA5}">
                          <a16:colId xmlns:a16="http://schemas.microsoft.com/office/drawing/2014/main" val="2353082453"/>
                        </a:ext>
                      </a:extLst>
                    </a:gridCol>
                    <a:gridCol w="2710617">
                      <a:extLst>
                        <a:ext uri="{9D8B030D-6E8A-4147-A177-3AD203B41FA5}">
                          <a16:colId xmlns:a16="http://schemas.microsoft.com/office/drawing/2014/main" val="3088267878"/>
                        </a:ext>
                      </a:extLst>
                    </a:gridCol>
                  </a:tblGrid>
                  <a:tr h="44521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ML Design Patterns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Examples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Best When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Key Challenges</a:t>
                          </a:r>
                          <a:endParaRPr lang="en-US" sz="24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88602708"/>
                      </a:ext>
                    </a:extLst>
                  </a:tr>
                  <a:tr h="96206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Corpus Centric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Computer Vision, Xbox Kinect, Speech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Hard But Stable Problem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Can’t use data from customer interaction</a:t>
                          </a: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Bootstrapping a new system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Collecting &amp; Labeling Data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Sophisticated Modeling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6357901"/>
                      </a:ext>
                    </a:extLst>
                  </a:tr>
                  <a:tr h="97243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Closed Loop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Self Driving Car,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Recommender Systems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Open-ended/Time-changing problems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1450" marR="0" indent="-17145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Shaping User/ML Interactions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Orchestrating Evolving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320566031"/>
                      </a:ext>
                    </a:extLst>
                  </a:tr>
                  <a:tr h="1127139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Scoring/Ranking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Ad Targeting, Search, Voice Assistants, Designer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Diverse at scale content creation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Users and Intelligence Interact at Scale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Find right Situation for Each Content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Exploring and Avoiding Feedback Loops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97322151"/>
                      </a:ext>
                    </a:extLst>
                  </a:tr>
                  <a:tr h="115824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Adversarial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Spam Filtering, Malware detection, Account compromise, Anti-phishing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Hyper Time-changing (adversarial)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Buffer ML From Adversary</a:t>
                          </a:r>
                          <a:br>
                            <a:rPr lang="en-US" sz="1200" dirty="0">
                              <a:effectLst/>
                            </a:rPr>
                          </a:br>
                          <a:r>
                            <a:rPr lang="en-US" sz="1200" dirty="0">
                              <a:effectLst/>
                            </a:rPr>
                            <a:t>Change Economics of Broader System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6508682"/>
                      </a:ext>
                    </a:extLst>
                  </a:tr>
                  <a:tr h="112448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Reinforcement</a:t>
                          </a:r>
                          <a:endParaRPr lang="en-US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Games (e.g. Alpha Go),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Robotics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Correct Labeling Hard for Human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High Scale Simulator to Learn From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00000" t="-421622" r="-449" b="-10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20032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B2E6F61-65BC-432E-9368-425583AC6A2A}"/>
              </a:ext>
            </a:extLst>
          </p:cNvPr>
          <p:cNvSpPr/>
          <p:nvPr/>
        </p:nvSpPr>
        <p:spPr>
          <a:xfrm>
            <a:off x="3251200" y="2852615"/>
            <a:ext cx="8370277" cy="3516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6D21BF-354F-484E-A2F1-7502DB2A9C14}"/>
              </a:ext>
            </a:extLst>
          </p:cNvPr>
          <p:cNvSpPr txBox="1"/>
          <p:nvPr/>
        </p:nvSpPr>
        <p:spPr>
          <a:xfrm>
            <a:off x="5545160" y="4455699"/>
            <a:ext cx="2992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We’ll get to these as course progresses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6F1325-488B-4EE1-999A-AAF5E9F8D531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3368431" y="3363137"/>
            <a:ext cx="2176729" cy="12464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3B4B71-35D0-4E5D-AAA1-9030973BC823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3368431" y="4608100"/>
            <a:ext cx="2176729" cy="14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F05A18-3EF3-4B0C-8CC1-97F5C830B45C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3368431" y="4609588"/>
            <a:ext cx="2176729" cy="10925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C5EBFE9-865C-40F2-81AF-234D898D5D03}"/>
              </a:ext>
            </a:extLst>
          </p:cNvPr>
          <p:cNvSpPr/>
          <p:nvPr/>
        </p:nvSpPr>
        <p:spPr>
          <a:xfrm>
            <a:off x="437662" y="2851127"/>
            <a:ext cx="3712308" cy="3516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2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408B-5C18-4AF1-864A-260502F5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371"/>
            <a:ext cx="10515600" cy="619613"/>
          </a:xfrm>
        </p:spPr>
        <p:txBody>
          <a:bodyPr>
            <a:normAutofit fontScale="90000"/>
          </a:bodyPr>
          <a:lstStyle/>
          <a:p>
            <a:r>
              <a:rPr lang="en-US" dirty="0"/>
              <a:t>Orchestration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567EB1-9B47-4E80-87BA-21AEF83E42E1}"/>
              </a:ext>
            </a:extLst>
          </p:cNvPr>
          <p:cNvSpPr/>
          <p:nvPr/>
        </p:nvSpPr>
        <p:spPr>
          <a:xfrm>
            <a:off x="605896" y="1604501"/>
            <a:ext cx="2926080" cy="3777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69C5E6A-EAB5-4573-B662-D688E2DBFA5B}"/>
              </a:ext>
            </a:extLst>
          </p:cNvPr>
          <p:cNvSpPr/>
          <p:nvPr/>
        </p:nvSpPr>
        <p:spPr>
          <a:xfrm>
            <a:off x="739539" y="1731110"/>
            <a:ext cx="2124222" cy="23915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Whatever.com/whatever.html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ECAE97-C99B-4A51-A8CA-830475F96D4E}"/>
              </a:ext>
            </a:extLst>
          </p:cNvPr>
          <p:cNvSpPr txBox="1"/>
          <p:nvPr/>
        </p:nvSpPr>
        <p:spPr>
          <a:xfrm>
            <a:off x="3229522" y="1546444"/>
            <a:ext cx="23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531611-1D7E-4A8C-9F10-B4D7A92B83E9}"/>
              </a:ext>
            </a:extLst>
          </p:cNvPr>
          <p:cNvSpPr/>
          <p:nvPr/>
        </p:nvSpPr>
        <p:spPr>
          <a:xfrm>
            <a:off x="711405" y="2151550"/>
            <a:ext cx="2616589" cy="316838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355C4A-2E63-4956-A7F6-908D04956B75}"/>
              </a:ext>
            </a:extLst>
          </p:cNvPr>
          <p:cNvSpPr txBox="1"/>
          <p:nvPr/>
        </p:nvSpPr>
        <p:spPr>
          <a:xfrm>
            <a:off x="789140" y="3420212"/>
            <a:ext cx="258845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Lorem ipsum dolor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amet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consectetur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adipiscing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sed do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eiusmod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tempor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incididunt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et dolore magna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Ut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ad minim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veniam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quis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nostrud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exercitation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ullamco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nisi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aliquip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ex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commodo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consequat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Duis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aute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irure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reprehenderit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voluptate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velit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esse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cillum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dolore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fugiat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nulla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pariatur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Excepteur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sint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occaecat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cupidatat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non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proident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sunt in culpa qui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officia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deserunt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mollit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anim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id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est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laborum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DFCF82-4CCA-4E47-84F9-6CA5990B2857}"/>
              </a:ext>
            </a:extLst>
          </p:cNvPr>
          <p:cNvSpPr/>
          <p:nvPr/>
        </p:nvSpPr>
        <p:spPr>
          <a:xfrm>
            <a:off x="789140" y="2375559"/>
            <a:ext cx="1500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Blah blah blah…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A6281D-8AF5-4D81-9F10-E0E534D3B5FA}"/>
              </a:ext>
            </a:extLst>
          </p:cNvPr>
          <p:cNvSpPr/>
          <p:nvPr/>
        </p:nvSpPr>
        <p:spPr>
          <a:xfrm>
            <a:off x="789140" y="2758330"/>
            <a:ext cx="1455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50" dirty="0">
                <a:solidFill>
                  <a:srgbClr val="7B8898"/>
                </a:solidFill>
                <a:latin typeface="Mercury SSm A"/>
              </a:rPr>
              <a:t>Sapien eget mi proin sed libero enim. Purus sit amet volutpat consequat.</a:t>
            </a:r>
            <a:endParaRPr lang="en-US" sz="1050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5E06DD67-4F16-4B61-A53D-08B1FD8E7CEC}"/>
              </a:ext>
            </a:extLst>
          </p:cNvPr>
          <p:cNvSpPr/>
          <p:nvPr/>
        </p:nvSpPr>
        <p:spPr>
          <a:xfrm>
            <a:off x="3377232" y="5121983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1EF8D74-EFA9-4896-9615-53D90D2FC2C8}"/>
              </a:ext>
            </a:extLst>
          </p:cNvPr>
          <p:cNvSpPr/>
          <p:nvPr/>
        </p:nvSpPr>
        <p:spPr>
          <a:xfrm rot="10800000">
            <a:off x="3384265" y="2272381"/>
            <a:ext cx="91440" cy="90713"/>
          </a:xfrm>
          <a:prstGeom prst="downArrow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79BEF9-8A07-4973-A21E-612921C31486}"/>
              </a:ext>
            </a:extLst>
          </p:cNvPr>
          <p:cNvSpPr/>
          <p:nvPr/>
        </p:nvSpPr>
        <p:spPr>
          <a:xfrm>
            <a:off x="3398332" y="2410655"/>
            <a:ext cx="63306" cy="2654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E463F0-F0E6-4E29-8DBA-EDA313A36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86" y="2491264"/>
            <a:ext cx="810344" cy="83722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EC4C74D-9250-4C3E-8C33-C17F55FFFD1D}"/>
              </a:ext>
            </a:extLst>
          </p:cNvPr>
          <p:cNvSpPr txBox="1"/>
          <p:nvPr/>
        </p:nvSpPr>
        <p:spPr>
          <a:xfrm>
            <a:off x="6360170" y="618482"/>
            <a:ext cx="1657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Bad False Positive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89984E-38E4-4C26-BD45-0E888B35E8F3}"/>
              </a:ext>
            </a:extLst>
          </p:cNvPr>
          <p:cNvSpPr txBox="1"/>
          <p:nvPr/>
        </p:nvSpPr>
        <p:spPr>
          <a:xfrm>
            <a:off x="6447497" y="911670"/>
            <a:ext cx="536936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any of </a:t>
            </a:r>
            <a:r>
              <a:rPr lang="en-US" dirty="0" err="1"/>
              <a:t>page.words</a:t>
            </a:r>
            <a:r>
              <a:rPr lang="en-US" dirty="0"/>
              <a:t> in </a:t>
            </a:r>
            <a:r>
              <a:rPr lang="en-US" dirty="0" err="1"/>
              <a:t>blockedWords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isFunny</a:t>
            </a:r>
            <a:r>
              <a:rPr lang="en-US" dirty="0"/>
              <a:t> = false </a:t>
            </a:r>
            <a:r>
              <a:rPr lang="en-US" i="1" dirty="0"/>
              <a:t># no matter what model says</a:t>
            </a:r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D569CE-4B41-449C-8269-4F287447F140}"/>
              </a:ext>
            </a:extLst>
          </p:cNvPr>
          <p:cNvSpPr txBox="1"/>
          <p:nvPr/>
        </p:nvSpPr>
        <p:spPr>
          <a:xfrm>
            <a:off x="6449970" y="3604936"/>
            <a:ext cx="1744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Bad False Negative</a:t>
            </a:r>
          </a:p>
        </p:txBody>
      </p:sp>
      <p:pic>
        <p:nvPicPr>
          <p:cNvPr id="2050" name="Picture 2" descr="Image result for mouse cursor click icon">
            <a:extLst>
              <a:ext uri="{FF2B5EF4-FFF2-40B4-BE49-F238E27FC236}">
                <a16:creationId xmlns:a16="http://schemas.microsoft.com/office/drawing/2014/main" id="{67A8C52C-BEB3-4C80-B14E-7E9478FCD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47" y="1828451"/>
            <a:ext cx="261611" cy="2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53B86BB-6069-4305-B54E-B5CA72DE6901}"/>
              </a:ext>
            </a:extLst>
          </p:cNvPr>
          <p:cNvGrpSpPr/>
          <p:nvPr/>
        </p:nvGrpSpPr>
        <p:grpSpPr>
          <a:xfrm>
            <a:off x="3174967" y="1900790"/>
            <a:ext cx="1074641" cy="603031"/>
            <a:chOff x="4256427" y="2843643"/>
            <a:chExt cx="1074641" cy="60303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13E190D-9A1A-4D8D-B013-985E092890D5}"/>
                </a:ext>
              </a:extLst>
            </p:cNvPr>
            <p:cNvSpPr/>
            <p:nvPr/>
          </p:nvSpPr>
          <p:spPr>
            <a:xfrm>
              <a:off x="4261412" y="2853502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F6C0007-2075-4ED6-A75A-E31F22BFD684}"/>
                </a:ext>
              </a:extLst>
            </p:cNvPr>
            <p:cNvSpPr/>
            <p:nvPr/>
          </p:nvSpPr>
          <p:spPr>
            <a:xfrm>
              <a:off x="4256427" y="2843643"/>
              <a:ext cx="1069656" cy="5931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Report as: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Not funny…</a:t>
              </a:r>
            </a:p>
            <a:p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    Funny…</a:t>
              </a:r>
            </a:p>
          </p:txBody>
        </p:sp>
      </p:grpSp>
      <p:pic>
        <p:nvPicPr>
          <p:cNvPr id="15" name="Picture 2" descr="Image result for funny icon">
            <a:extLst>
              <a:ext uri="{FF2B5EF4-FFF2-40B4-BE49-F238E27FC236}">
                <a16:creationId xmlns:a16="http://schemas.microsoft.com/office/drawing/2014/main" id="{76589C64-5F07-4E6C-ABDE-010EC6C4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76" y="1759244"/>
            <a:ext cx="189328" cy="1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577DBF48-281F-4BE1-8B75-9F354241BD57}"/>
              </a:ext>
            </a:extLst>
          </p:cNvPr>
          <p:cNvSpPr txBox="1"/>
          <p:nvPr/>
        </p:nvSpPr>
        <p:spPr>
          <a:xfrm>
            <a:off x="6475632" y="3910991"/>
            <a:ext cx="534123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time a page loads:</a:t>
            </a:r>
          </a:p>
          <a:p>
            <a:pPr lvl="1"/>
            <a:r>
              <a:rPr lang="en-US" dirty="0"/>
              <a:t>page = </a:t>
            </a:r>
            <a:r>
              <a:rPr lang="en-US" dirty="0" err="1"/>
              <a:t>GetAppContext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page.domain</a:t>
            </a:r>
            <a:r>
              <a:rPr lang="en-US" dirty="0"/>
              <a:t> in whitelist:</a:t>
            </a:r>
          </a:p>
          <a:p>
            <a:pPr lvl="2"/>
            <a:r>
              <a:rPr lang="en-US" dirty="0" err="1"/>
              <a:t>isFunny</a:t>
            </a:r>
            <a:r>
              <a:rPr lang="en-US" dirty="0"/>
              <a:t> = true </a:t>
            </a:r>
            <a:r>
              <a:rPr lang="en-US" i="1" dirty="0"/>
              <a:t># no matter what model says</a:t>
            </a:r>
          </a:p>
          <a:p>
            <a:endParaRPr lang="en-US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5B942EB-CDF4-48E2-9F99-33A3DDE16F5F}"/>
              </a:ext>
            </a:extLst>
          </p:cNvPr>
          <p:cNvCxnSpPr>
            <a:cxnSpLocks/>
          </p:cNvCxnSpPr>
          <p:nvPr/>
        </p:nvCxnSpPr>
        <p:spPr>
          <a:xfrm flipH="1">
            <a:off x="969108" y="4603262"/>
            <a:ext cx="547077" cy="10441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464ED8A-2F8D-436C-9EC6-F410C23FD54C}"/>
              </a:ext>
            </a:extLst>
          </p:cNvPr>
          <p:cNvSpPr/>
          <p:nvPr/>
        </p:nvSpPr>
        <p:spPr>
          <a:xfrm>
            <a:off x="838200" y="4413637"/>
            <a:ext cx="1484390" cy="1896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C44DD-E7C7-47FB-AD76-587C778AE10D}"/>
              </a:ext>
            </a:extLst>
          </p:cNvPr>
          <p:cNvSpPr txBox="1"/>
          <p:nvPr/>
        </p:nvSpPr>
        <p:spPr>
          <a:xfrm>
            <a:off x="296407" y="5554705"/>
            <a:ext cx="12197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Super non-funny text (bad FP)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9C4E94D-57DA-4F24-8F60-4F7E37DFEF4E}"/>
              </a:ext>
            </a:extLst>
          </p:cNvPr>
          <p:cNvCxnSpPr>
            <a:cxnSpLocks/>
            <a:endCxn id="51" idx="2"/>
          </p:cNvCxnSpPr>
          <p:nvPr/>
        </p:nvCxnSpPr>
        <p:spPr>
          <a:xfrm flipV="1">
            <a:off x="1516185" y="1469183"/>
            <a:ext cx="67044" cy="2619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9B8787A-F1F6-4ABD-901C-A039136BE931}"/>
              </a:ext>
            </a:extLst>
          </p:cNvPr>
          <p:cNvSpPr/>
          <p:nvPr/>
        </p:nvSpPr>
        <p:spPr>
          <a:xfrm>
            <a:off x="803227" y="1755442"/>
            <a:ext cx="947419" cy="1896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FFFAFF-C0ED-4EE7-96E4-E709DCBE9980}"/>
              </a:ext>
            </a:extLst>
          </p:cNvPr>
          <p:cNvSpPr txBox="1"/>
          <p:nvPr/>
        </p:nvSpPr>
        <p:spPr>
          <a:xfrm>
            <a:off x="605896" y="1038296"/>
            <a:ext cx="1954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Comedy Site that model always calls not funny (bad FN)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A07A538-75BA-4563-9983-00DD11BE410B}"/>
              </a:ext>
            </a:extLst>
          </p:cNvPr>
          <p:cNvCxnSpPr>
            <a:cxnSpLocks/>
            <a:endCxn id="53" idx="2"/>
          </p:cNvCxnSpPr>
          <p:nvPr/>
        </p:nvCxnSpPr>
        <p:spPr>
          <a:xfrm flipV="1">
            <a:off x="4192942" y="1343506"/>
            <a:ext cx="175580" cy="4312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7BA31F1-4A35-4344-B241-6AE2C166866D}"/>
              </a:ext>
            </a:extLst>
          </p:cNvPr>
          <p:cNvSpPr txBox="1"/>
          <p:nvPr/>
        </p:nvSpPr>
        <p:spPr>
          <a:xfrm>
            <a:off x="3499726" y="1081896"/>
            <a:ext cx="1737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Lots of fake reports (abuse)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63B346D-BB19-4481-B141-2F513A27023E}"/>
              </a:ext>
            </a:extLst>
          </p:cNvPr>
          <p:cNvSpPr/>
          <p:nvPr/>
        </p:nvSpPr>
        <p:spPr>
          <a:xfrm>
            <a:off x="2913877" y="1755443"/>
            <a:ext cx="1438226" cy="7870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9DE12B-1AE6-47F6-B43B-B9A2E52D7FF2}"/>
              </a:ext>
            </a:extLst>
          </p:cNvPr>
          <p:cNvSpPr txBox="1"/>
          <p:nvPr/>
        </p:nvSpPr>
        <p:spPr>
          <a:xfrm>
            <a:off x="3789679" y="3910602"/>
            <a:ext cx="2077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More Reasons for Orchestration: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Driving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Concept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Costs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Users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Bugs and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Etc.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5B8B7D7-0B26-4138-8E00-554255CCE02A}"/>
              </a:ext>
            </a:extLst>
          </p:cNvPr>
          <p:cNvSpPr txBox="1"/>
          <p:nvPr/>
        </p:nvSpPr>
        <p:spPr>
          <a:xfrm>
            <a:off x="6846659" y="2810013"/>
            <a:ext cx="4739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Could try hard to tune models for specific bad mistakes, but sometimes heuristics are cheaper and more robust.</a:t>
            </a:r>
          </a:p>
          <a:p>
            <a:pPr algn="ctr"/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( and sometimes heuristics turn your system into brittle-spaghetti gibberish… )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0E4DF6D-4F6C-47DE-A1AE-D2F3A0F449B2}"/>
              </a:ext>
            </a:extLst>
          </p:cNvPr>
          <p:cNvCxnSpPr>
            <a:cxnSpLocks/>
          </p:cNvCxnSpPr>
          <p:nvPr/>
        </p:nvCxnSpPr>
        <p:spPr>
          <a:xfrm flipH="1" flipV="1">
            <a:off x="9917723" y="2036321"/>
            <a:ext cx="85969" cy="8376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6064C02-CCCD-4C94-9EF0-0CDC24B957F0}"/>
              </a:ext>
            </a:extLst>
          </p:cNvPr>
          <p:cNvCxnSpPr>
            <a:cxnSpLocks/>
          </p:cNvCxnSpPr>
          <p:nvPr/>
        </p:nvCxnSpPr>
        <p:spPr>
          <a:xfrm flipH="1">
            <a:off x="9146247" y="3205525"/>
            <a:ext cx="857445" cy="16189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9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39" grpId="0" animBg="1"/>
      <p:bldP spid="37" grpId="0" animBg="1"/>
      <p:bldP spid="42" grpId="0"/>
      <p:bldP spid="50" grpId="0" animBg="1"/>
      <p:bldP spid="51" grpId="0"/>
      <p:bldP spid="53" grpId="0"/>
      <p:bldP spid="54" grpId="0" animBg="1"/>
      <p:bldP spid="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1461</Words>
  <Application>Microsoft Office PowerPoint</Application>
  <PresentationFormat>Widescreen</PresentationFormat>
  <Paragraphs>272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Mercury SSm A</vt:lpstr>
      <vt:lpstr>Office Theme</vt:lpstr>
      <vt:lpstr>Implementing with Machine Learning</vt:lpstr>
      <vt:lpstr>Example of an Implementation: Laugh Finder</vt:lpstr>
      <vt:lpstr>Basic Machine Learning</vt:lpstr>
      <vt:lpstr>‘Run Time’ vs ‘Creation Time’</vt:lpstr>
      <vt:lpstr>Intelligence Management</vt:lpstr>
      <vt:lpstr>Monitoring Models</vt:lpstr>
      <vt:lpstr>Design Patterns for ML</vt:lpstr>
      <vt:lpstr>PowerPoint Presentation</vt:lpstr>
      <vt:lpstr>Orchestration</vt:lpstr>
      <vt:lpstr>Summary: Components of an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 Machine Learning System</dc:title>
  <dc:creator>Geoff Hulten</dc:creator>
  <cp:lastModifiedBy>Geoff Hulten</cp:lastModifiedBy>
  <cp:revision>82</cp:revision>
  <dcterms:created xsi:type="dcterms:W3CDTF">2018-10-06T21:49:43Z</dcterms:created>
  <dcterms:modified xsi:type="dcterms:W3CDTF">2019-10-15T22:53:20Z</dcterms:modified>
</cp:coreProperties>
</file>